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2"/>
  </p:sldMasterIdLst>
  <p:notesMasterIdLst>
    <p:notesMasterId r:id="rId32"/>
  </p:notesMasterIdLst>
  <p:sldIdLst>
    <p:sldId id="441" r:id="rId3"/>
    <p:sldId id="442" r:id="rId4"/>
    <p:sldId id="443" r:id="rId5"/>
    <p:sldId id="444" r:id="rId6"/>
    <p:sldId id="445" r:id="rId7"/>
    <p:sldId id="446" r:id="rId8"/>
    <p:sldId id="447" r:id="rId9"/>
    <p:sldId id="448" r:id="rId10"/>
    <p:sldId id="449" r:id="rId11"/>
    <p:sldId id="450" r:id="rId12"/>
    <p:sldId id="451" r:id="rId13"/>
    <p:sldId id="452" r:id="rId14"/>
    <p:sldId id="453" r:id="rId15"/>
    <p:sldId id="454" r:id="rId16"/>
    <p:sldId id="455" r:id="rId17"/>
    <p:sldId id="456" r:id="rId18"/>
    <p:sldId id="457" r:id="rId19"/>
    <p:sldId id="458" r:id="rId20"/>
    <p:sldId id="345" r:id="rId21"/>
    <p:sldId id="395" r:id="rId22"/>
    <p:sldId id="396" r:id="rId23"/>
    <p:sldId id="397" r:id="rId24"/>
    <p:sldId id="352" r:id="rId25"/>
    <p:sldId id="434" r:id="rId26"/>
    <p:sldId id="353" r:id="rId27"/>
    <p:sldId id="436" r:id="rId28"/>
    <p:sldId id="348" r:id="rId29"/>
    <p:sldId id="438" r:id="rId30"/>
    <p:sldId id="292"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9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2CED6"/>
    <a:srgbClr val="B3DCE2"/>
    <a:srgbClr val="47ABB9"/>
    <a:srgbClr val="CBE4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6" autoAdjust="0"/>
    <p:restoredTop sz="58289" autoAdjust="0"/>
  </p:normalViewPr>
  <p:slideViewPr>
    <p:cSldViewPr snapToGrid="0">
      <p:cViewPr varScale="1">
        <p:scale>
          <a:sx n="50" d="100"/>
          <a:sy n="50" d="100"/>
        </p:scale>
        <p:origin x="1896" y="38"/>
      </p:cViewPr>
      <p:guideLst>
        <p:guide orient="horz" pos="2160"/>
        <p:guide pos="3901"/>
      </p:guideLst>
    </p:cSldViewPr>
  </p:slideViewPr>
  <p:notesTextViewPr>
    <p:cViewPr>
      <p:scale>
        <a:sx n="1" d="1"/>
        <a:sy n="1" d="1"/>
      </p:scale>
      <p:origin x="0" y="0"/>
    </p:cViewPr>
  </p:notesTextViewPr>
  <p:sorterViewPr>
    <p:cViewPr>
      <p:scale>
        <a:sx n="36" d="100"/>
        <a:sy n="3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49A5FA-CEC5-43A5-8C1E-73DABB5F0634}" type="datetimeFigureOut">
              <a:rPr lang="zh-CN" altLang="en-US" smtClean="0"/>
              <a:t>2019/6/3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9C4B7A-092B-4026-9B38-6FEE49FB598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大家好今天我要讲的是一个关于大数据并行处理系统的</a:t>
            </a:r>
            <a:r>
              <a:rPr lang="en-US" altLang="zh-CN" dirty="0"/>
              <a:t>survey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sym typeface="+mn-ea"/>
              </a:rPr>
              <a:t>首先是在MapReduce数据流方面的拓展</a:t>
            </a:r>
            <a:endParaRPr lang="zh-CN" altLang="en-US" dirty="0">
              <a:ea typeface="宋体" panose="02010600030101010101" pitchFamily="2" charset="-122"/>
            </a:endParaRPr>
          </a:p>
          <a:p>
            <a:r>
              <a:rPr lang="zh-CN" altLang="en-US" dirty="0">
                <a:ea typeface="宋体" panose="02010600030101010101" pitchFamily="2" charset="-122"/>
              </a:rPr>
              <a:t>本小节将讨论基于MapReduce框架的迭代、在线和流式数据流支持的扩展工作。</a:t>
            </a:r>
          </a:p>
          <a:p>
            <a:r>
              <a:rPr lang="zh-CN" altLang="en-US" dirty="0">
                <a:ea typeface="宋体" panose="02010600030101010101" pitchFamily="2" charset="-122"/>
              </a:rPr>
              <a:t>MapReduce不直接支持迭代或递归。然而，许多数据分析应用，如数据挖掘、图形分析和社会网络分析，都需要迭代计算。程序员可以手动发出多个mapreduce作业来实现迭代程序。然而，这种方法会导致一些性能惩罚，</a:t>
            </a:r>
            <a:endParaRPr lang="en-US" altLang="zh-CN" dirty="0">
              <a:ea typeface="宋体" panose="02010600030101010101" pitchFamily="2" charset="-122"/>
            </a:endParaRPr>
          </a:p>
          <a:p>
            <a:r>
              <a:rPr lang="zh-CN" altLang="en-US" dirty="0">
                <a:ea typeface="宋体" panose="02010600030101010101" pitchFamily="2" charset="-122"/>
              </a:rPr>
              <a:t>例如从在每次迭代时重新加载和重新处理数据会浪费I/O、网络带宽和CPU。因此出现了许多关于扩展mapreduce进行迭代处理的方法。图上显示的是</a:t>
            </a:r>
            <a:r>
              <a:rPr lang="zh-CN" altLang="en-US" dirty="0">
                <a:ea typeface="+mn-ea"/>
              </a:rPr>
              <a:t>通过优化mapreduce迭代作业的一些拓展方法。</a:t>
            </a:r>
            <a:endParaRPr lang="en-US" altLang="zh-CN" dirty="0">
              <a:ea typeface="+mn-ea"/>
            </a:endParaRPr>
          </a:p>
          <a:p>
            <a:endParaRPr lang="zh-CN" altLang="en-US" dirty="0">
              <a:ea typeface="宋体" panose="02010600030101010101" pitchFamily="2" charset="-122"/>
            </a:endParaRPr>
          </a:p>
          <a:p>
            <a:r>
              <a:rPr lang="zh-CN" altLang="en-US" dirty="0">
                <a:ea typeface="宋体" panose="02010600030101010101" pitchFamily="2" charset="-122"/>
                <a:sym typeface="+mn-ea"/>
              </a:rPr>
              <a:t>haloop：</a:t>
            </a:r>
            <a:r>
              <a:rPr lang="zh-CN" altLang="en-US" dirty="0">
                <a:ea typeface="宋体" panose="02010600030101010101" pitchFamily="2" charset="-122"/>
              </a:rPr>
              <a:t>程序员指定循环体，并可以选择指定终止条件和循环不变数据来编写haloop程序</a:t>
            </a:r>
          </a:p>
          <a:p>
            <a:r>
              <a:rPr lang="zh-CN" altLang="en-US" dirty="0">
                <a:ea typeface="宋体" panose="02010600030101010101" pitchFamily="2" charset="-122"/>
              </a:rPr>
              <a:t>与haloop相比，imapreduce的进步在于它允许异步执行每个迭代。此迭代的映射任务可以与上次迭代的reduce任务重叠。</a:t>
            </a:r>
          </a:p>
          <a:p>
            <a:r>
              <a:rPr lang="zh-CN" altLang="en-US" dirty="0">
                <a:ea typeface="宋体" panose="02010600030101010101" pitchFamily="2" charset="-122"/>
              </a:rPr>
              <a:t>ihadoop使用动态调度而不是静态任务和节点映射，可以支持更广泛的迭代应用程序</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rPr>
              <a:t>map reduce上的计算是以批处理模式执行的，即每个map或reduce任务的整个输入和输出必须具体化为本地文件，然后才能被下一阶段使用。这个步骤允许实现一个基于任务的容错机制。但是，这些阻塞操作可能会导致性能下降，因此很难支持在线和流处理。</a:t>
            </a:r>
            <a:endParaRPr lang="en-US" altLang="zh-CN" dirty="0">
              <a:ea typeface="宋体" panose="02010600030101010101" pitchFamily="2" charset="-122"/>
            </a:endParaRPr>
          </a:p>
          <a:p>
            <a:r>
              <a:rPr lang="zh-CN" altLang="en-US" dirty="0">
                <a:ea typeface="+mn-ea"/>
              </a:rPr>
              <a:t>图上显示的是通过优化MapReduce作业的规范的一些拓展方法。</a:t>
            </a:r>
            <a:endParaRPr lang="en-US" altLang="zh-CN" dirty="0">
              <a:ea typeface="+mn-ea"/>
            </a:endParaRPr>
          </a:p>
          <a:p>
            <a:endParaRPr lang="en-US" altLang="zh-CN" dirty="0">
              <a:ea typeface="+mn-ea"/>
            </a:endParaRPr>
          </a:p>
          <a:p>
            <a:r>
              <a:rPr lang="zh-CN" altLang="en-US" dirty="0">
                <a:ea typeface="宋体" panose="02010600030101010101" pitchFamily="2" charset="-122"/>
              </a:rPr>
              <a:t>MapReduce在线方法将MapReduce扩展到批处理之外，其中中间数据在运算符之间流水线化。 该方法可以减少任务完成时间并提高系统利用率，同时保留以前MapReduce框架的编程接口和容错模型。</a:t>
            </a:r>
          </a:p>
          <a:p>
            <a:r>
              <a:rPr lang="zh-CN" altLang="en-US" dirty="0">
                <a:ea typeface="宋体" panose="02010600030101010101" pitchFamily="2" charset="-122"/>
              </a:rPr>
              <a:t> DEDUCE扩展了SPADES数据流组合语言，使MapReduce作业的规范和使用成为数据流元素，并提供了描述可重用模块的功能，以实现针对校准分析模型的离线MapReduce任务。</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rPr>
              <a:t>然后这是在</a:t>
            </a:r>
            <a:r>
              <a:rPr lang="zh-CN" altLang="en-US" dirty="0">
                <a:ea typeface="宋体" panose="02010600030101010101" pitchFamily="2" charset="-122"/>
                <a:sym typeface="+mn-ea"/>
              </a:rPr>
              <a:t>MapReduce在数据访问方面的拓展</a:t>
            </a:r>
            <a:endParaRPr lang="zh-CN" altLang="en-US" dirty="0">
              <a:ea typeface="宋体" panose="02010600030101010101" pitchFamily="2" charset="-122"/>
            </a:endParaRPr>
          </a:p>
          <a:p>
            <a:r>
              <a:rPr lang="zh-CN" altLang="en-US" dirty="0">
                <a:ea typeface="宋体" panose="02010600030101010101" pitchFamily="2" charset="-122"/>
              </a:rPr>
              <a:t>与DBMS相比，MapReduce的低效率部分是因为它必须在运行时进行所有的解析，而</a:t>
            </a:r>
            <a:r>
              <a:rPr lang="zh-CN" altLang="en-US" dirty="0">
                <a:ea typeface="+mn-ea"/>
              </a:rPr>
              <a:t>DBMS只在装载数据的时候解析一次数据。 </a:t>
            </a:r>
            <a:r>
              <a:rPr lang="zh-CN" altLang="en-US" dirty="0">
                <a:ea typeface="宋体" panose="02010600030101010101" pitchFamily="2" charset="-122"/>
              </a:rPr>
              <a:t>此外，DBMS开发了诸如列存储等高级技术，而MapReduce则没有。 这一张显示的是使用索引结构，列存储和其他更好的数据放置策略的工作，以加强MapReduce数据访问的一些方法。</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rPr>
              <a:t>这是在</a:t>
            </a:r>
            <a:r>
              <a:rPr lang="zh-CN" altLang="en-US" dirty="0">
                <a:ea typeface="宋体" panose="02010600030101010101" pitchFamily="2" charset="-122"/>
                <a:sym typeface="+mn-ea"/>
              </a:rPr>
              <a:t>MapReduce参数调整方面的拓展</a:t>
            </a:r>
            <a:endParaRPr lang="zh-CN" altLang="en-US" dirty="0">
              <a:ea typeface="宋体" panose="02010600030101010101" pitchFamily="2" charset="-122"/>
            </a:endParaRPr>
          </a:p>
          <a:p>
            <a:r>
              <a:rPr lang="zh-CN" altLang="en-US" dirty="0">
                <a:ea typeface="宋体" panose="02010600030101010101" pitchFamily="2" charset="-122"/>
              </a:rPr>
              <a:t>为了在使用MapReduce等数据处理系统时获得良好的性能，需要调整大量的配置参数，这些参数控制着作业行为的各个方面，例如并发，I / O行为，内存分配和使用，以及净工作带宽使用率。 报告将MapReduce的自动参数调整工作分为两个方面，系统调整和</a:t>
            </a:r>
            <a:r>
              <a:rPr lang="en-US" altLang="zh-CN" dirty="0">
                <a:ea typeface="宋体" panose="02010600030101010101" pitchFamily="2" charset="-122"/>
              </a:rPr>
              <a:t>I/O</a:t>
            </a:r>
            <a:r>
              <a:rPr lang="zh-CN" altLang="en-US" dirty="0">
                <a:ea typeface="宋体" panose="02010600030101010101" pitchFamily="2" charset="-122"/>
              </a:rPr>
              <a:t>调整，</a:t>
            </a:r>
            <a:r>
              <a:rPr lang="en-US" altLang="zh-CN" dirty="0">
                <a:ea typeface="宋体" panose="02010600030101010101" pitchFamily="2" charset="-122"/>
              </a:rPr>
              <a:t>PPT</a:t>
            </a:r>
            <a:r>
              <a:rPr lang="zh-CN" altLang="en-US" dirty="0">
                <a:ea typeface="宋体" panose="02010600030101010101" pitchFamily="2" charset="-122"/>
              </a:rPr>
              <a:t>上显示的是这两种调整以及它们的典型代表。</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rPr>
              <a:t>这是</a:t>
            </a:r>
            <a:r>
              <a:rPr lang="zh-CN" altLang="en-US" dirty="0">
                <a:ea typeface="宋体" panose="02010600030101010101" pitchFamily="2" charset="-122"/>
                <a:sym typeface="+mn-ea"/>
              </a:rPr>
              <a:t>在MapReduce通信方面的拓展</a:t>
            </a:r>
            <a:endParaRPr lang="zh-CN" altLang="en-US" dirty="0">
              <a:ea typeface="宋体" panose="02010600030101010101" pitchFamily="2" charset="-122"/>
            </a:endParaRPr>
          </a:p>
          <a:p>
            <a:r>
              <a:rPr lang="zh-CN" altLang="en-US" dirty="0">
                <a:ea typeface="宋体" panose="02010600030101010101" pitchFamily="2" charset="-122"/>
              </a:rPr>
              <a:t>Hadoop系统中的通信是通过低效的技术实现的，例如HTTP / RPC。</a:t>
            </a:r>
            <a:r>
              <a:rPr lang="en-US" altLang="zh-CN" dirty="0">
                <a:ea typeface="宋体" panose="02010600030101010101" pitchFamily="2" charset="-122"/>
              </a:rPr>
              <a:t>2014</a:t>
            </a:r>
            <a:r>
              <a:rPr lang="zh-CN" altLang="en-US" dirty="0">
                <a:ea typeface="宋体" panose="02010600030101010101" pitchFamily="2" charset="-122"/>
              </a:rPr>
              <a:t>年有学者提出了DataMPI，它是一个高效的大数据计算通信库，具有大量键值对的处理和通信功能。 它们抽象出了4D（二分法，动态，数据中心和多样化）二分通信模型的要求，</a:t>
            </a:r>
            <a:r>
              <a:rPr lang="zh-CN" altLang="en-US" dirty="0">
                <a:ea typeface="宋体" panose="02010600030101010101" pitchFamily="2" charset="-122"/>
                <a:sym typeface="+mn-ea"/>
              </a:rPr>
              <a:t>以桥接高性能计算和大数据计算这两个领域。</a:t>
            </a:r>
            <a:endParaRPr lang="en-US" altLang="zh-CN" dirty="0">
              <a:ea typeface="宋体" panose="02010600030101010101" pitchFamily="2" charset="-122"/>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sym typeface="+mn-ea"/>
              </a:rPr>
              <a:t>这是在MapReduce能效方面的拓展</a:t>
            </a:r>
            <a:r>
              <a:rPr lang="zh-CN" altLang="en-US" dirty="0">
                <a:ea typeface="宋体" panose="02010600030101010101" pitchFamily="2" charset="-122"/>
              </a:rPr>
              <a:t> </a:t>
            </a:r>
          </a:p>
          <a:p>
            <a:r>
              <a:rPr lang="zh-CN" altLang="en-US" dirty="0">
                <a:ea typeface="宋体" panose="02010600030101010101" pitchFamily="2" charset="-122"/>
              </a:rPr>
              <a:t>在全球范围内， 电源和冷却成本占据数据中心运营成本的42％ ，现在主要使用两种方法降低MapReduce集群的能源成本：一种是关闭低利用率节点; 另一种是匹配工作负载特性的硬件资源，例如CPU计算能力。 两种方式都是性能和能量之间的权衡。</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a typeface="宋体" panose="02010600030101010101" pitchFamily="2" charset="-122"/>
                <a:sym typeface="+mn-ea"/>
              </a:rPr>
              <a:t>第四部分讲的是批处理系统，批处理可以对多个数据项的操作进行分组，以满足吞吐量的需求。 除了MapReduce之外，本节还将讨论两种编程模型中流行的批处理系统：用户定义的方法和类似SQL的语言。</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a:ea typeface="宋体" panose="02010600030101010101" pitchFamily="2" charset="-122"/>
                <a:sym typeface="+mn-ea"/>
              </a:rPr>
              <a:t>首先介绍的是具有用户定义方法的通用批处理系统</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endParaRPr lang="zh-CN" altLang="en-US">
              <a:ea typeface="宋体" panose="02010600030101010101" pitchFamily="2" charset="-122"/>
            </a:endParaRPr>
          </a:p>
          <a:p>
            <a:r>
              <a:rPr lang="zh-CN" altLang="en-US">
                <a:ea typeface="宋体" panose="02010600030101010101" pitchFamily="2" charset="-122"/>
              </a:rPr>
              <a:t>这是类SQL的批处理系统，上面举了两个例子，通用执行引擎上的SQL和并行数据库系统</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a typeface="+mn-ea"/>
                <a:sym typeface="+mn-ea"/>
              </a:rPr>
              <a:t>这一部分讲述的是其他三类大数据处理系统，虽然前面提到的通用数据处理系统也可以用于这些应用程序，但是特定的系统可以更有效地利用域特性，因此效率、可编程性和正确性通常来说都会有一定程度上的改进。</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本次报告一共八个部分，将对现有的并行数据处理系统进行高级概述，这些系统按数据输入分类为批处理，流处理，图形处理和机器学习处理，并介绍每个类别中的代表性项目。</a:t>
            </a:r>
            <a:endParaRPr lang="en-US" altLang="zh-CN" dirty="0"/>
          </a:p>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dirty="0">
                <a:ea typeface="+mn-ea"/>
              </a:rPr>
              <a:t>先介绍流处理系统</a:t>
            </a:r>
            <a:endParaRPr dirty="0">
              <a:ea typeface="+mn-ea"/>
            </a:endParaRPr>
          </a:p>
          <a:p>
            <a:r>
              <a:rPr dirty="0">
                <a:ea typeface="+mn-ea"/>
              </a:rPr>
              <a:t>像实时搜索和社交网络这样的数据流应用程序需要可扩展的</a:t>
            </a:r>
            <a:r>
              <a:rPr lang="zh-CN" dirty="0">
                <a:sym typeface="+mn-ea"/>
              </a:rPr>
              <a:t>支持</a:t>
            </a:r>
            <a:r>
              <a:rPr dirty="0">
                <a:sym typeface="+mn-ea"/>
              </a:rPr>
              <a:t>高数据速率运行</a:t>
            </a:r>
            <a:r>
              <a:rPr lang="zh-CN" dirty="0">
                <a:sym typeface="+mn-ea"/>
              </a:rPr>
              <a:t>的</a:t>
            </a:r>
            <a:r>
              <a:rPr dirty="0">
                <a:ea typeface="+mn-ea"/>
              </a:rPr>
              <a:t>流处理系统，而不是像mapreduce这样的</a:t>
            </a:r>
            <a:r>
              <a:rPr dirty="0">
                <a:sym typeface="+mn-ea"/>
              </a:rPr>
              <a:t>长</a:t>
            </a:r>
            <a:r>
              <a:rPr lang="zh-CN" dirty="0">
                <a:sym typeface="+mn-ea"/>
              </a:rPr>
              <a:t>时延</a:t>
            </a:r>
            <a:r>
              <a:rPr dirty="0">
                <a:sym typeface="+mn-ea"/>
              </a:rPr>
              <a:t>批处理</a:t>
            </a:r>
            <a:r>
              <a:rPr dirty="0">
                <a:ea typeface="+mn-ea"/>
              </a:rPr>
              <a:t>系统。</a:t>
            </a:r>
            <a:r>
              <a:rPr lang="zh-CN" dirty="0">
                <a:ea typeface="+mn-ea"/>
              </a:rPr>
              <a:t>这里</a:t>
            </a:r>
            <a:r>
              <a:rPr dirty="0">
                <a:ea typeface="+mn-ea"/>
              </a:rPr>
              <a:t>介绍</a:t>
            </a:r>
            <a:r>
              <a:rPr lang="zh-CN" dirty="0">
                <a:ea typeface="+mn-ea"/>
              </a:rPr>
              <a:t>一下</a:t>
            </a:r>
            <a:r>
              <a:rPr dirty="0">
                <a:ea typeface="+mn-ea"/>
              </a:rPr>
              <a:t>流处理专用的Storm</a:t>
            </a:r>
            <a:r>
              <a:rPr lang="zh-CN" dirty="0">
                <a:ea typeface="+mn-ea"/>
              </a:rPr>
              <a:t>系统</a:t>
            </a:r>
            <a:r>
              <a:rPr dirty="0">
                <a:ea typeface="+mn-ea"/>
              </a:rPr>
              <a:t>。</a:t>
            </a:r>
          </a:p>
          <a:p>
            <a:r>
              <a:rPr lang="zh-CN" altLang="en-US" dirty="0">
                <a:ea typeface="+mn-ea"/>
              </a:rPr>
              <a:t>比如说</a:t>
            </a:r>
            <a:r>
              <a:rPr lang="en-US" altLang="zh-CN" dirty="0">
                <a:ea typeface="+mn-ea"/>
              </a:rPr>
              <a:t>Storm</a:t>
            </a:r>
            <a:r>
              <a:rPr lang="zh-CN" altLang="en-US" dirty="0">
                <a:ea typeface="+mn-ea"/>
              </a:rPr>
              <a:t>就是一款由</a:t>
            </a:r>
            <a:r>
              <a:rPr lang="en-US" altLang="zh-CN" dirty="0">
                <a:ea typeface="+mn-ea"/>
              </a:rPr>
              <a:t>twitter</a:t>
            </a:r>
            <a:r>
              <a:rPr lang="zh-CN" altLang="en-US" dirty="0">
                <a:ea typeface="+mn-ea"/>
              </a:rPr>
              <a:t>开发的开源分布式流处理系统，很容易处理无界的数据流，就像每天的一亿推文一样。对于实时处理和连续计算，</a:t>
            </a:r>
            <a:r>
              <a:rPr lang="en-US" altLang="zh-CN" dirty="0">
                <a:ea typeface="+mn-ea"/>
              </a:rPr>
              <a:t>Storm</a:t>
            </a:r>
            <a:r>
              <a:rPr lang="zh-CN" altLang="en-US" dirty="0">
                <a:ea typeface="+mn-ea"/>
              </a:rPr>
              <a:t>就比批处理更有效。在</a:t>
            </a:r>
            <a:r>
              <a:rPr lang="en-US" altLang="zh-CN" dirty="0">
                <a:ea typeface="+mn-ea"/>
              </a:rPr>
              <a:t>storm</a:t>
            </a:r>
            <a:r>
              <a:rPr lang="zh-CN" altLang="en-US" dirty="0">
                <a:ea typeface="+mn-ea"/>
              </a:rPr>
              <a:t>系统中，有三种节点：称为</a:t>
            </a:r>
            <a:r>
              <a:rPr lang="en-US" altLang="zh-CN" dirty="0">
                <a:ea typeface="+mn-ea"/>
              </a:rPr>
              <a:t>Nimbus</a:t>
            </a:r>
            <a:r>
              <a:rPr lang="zh-CN" altLang="en-US" dirty="0">
                <a:ea typeface="+mn-ea"/>
              </a:rPr>
              <a:t>的主节点、工作节点和</a:t>
            </a:r>
            <a:r>
              <a:rPr lang="en-US" altLang="zh-CN" dirty="0">
                <a:ea typeface="+mn-ea"/>
              </a:rPr>
              <a:t>Zookeeper, </a:t>
            </a:r>
            <a:r>
              <a:rPr lang="zh-CN" altLang="en-US" dirty="0">
                <a:ea typeface="+mn-ea"/>
              </a:rPr>
              <a:t>其中</a:t>
            </a:r>
            <a:r>
              <a:rPr lang="en-US" altLang="zh-CN" dirty="0">
                <a:ea typeface="+mn-ea"/>
              </a:rPr>
              <a:t>Nimbus</a:t>
            </a:r>
            <a:r>
              <a:rPr lang="zh-CN" altLang="en-US" dirty="0">
                <a:ea typeface="+mn-ea"/>
              </a:rPr>
              <a:t>负责分配和协调拓扑的执行</a:t>
            </a:r>
            <a:r>
              <a:rPr lang="en-US" altLang="zh-CN" dirty="0">
                <a:ea typeface="+mn-ea"/>
              </a:rPr>
              <a:t>,</a:t>
            </a:r>
            <a:r>
              <a:rPr lang="zh-CN" altLang="en-US" dirty="0">
                <a:ea typeface="+mn-ea"/>
              </a:rPr>
              <a:t>工作节点</a:t>
            </a:r>
            <a:r>
              <a:rPr lang="zh-CN" dirty="0">
                <a:ea typeface="+mn-ea"/>
              </a:rPr>
              <a:t>监控</a:t>
            </a:r>
            <a:r>
              <a:rPr dirty="0">
                <a:ea typeface="+mn-ea"/>
              </a:rPr>
              <a:t>节点上运行的拓扑结构或可用的空闲</a:t>
            </a:r>
            <a:r>
              <a:rPr lang="zh-CN" dirty="0">
                <a:ea typeface="+mn-ea"/>
              </a:rPr>
              <a:t>并</a:t>
            </a:r>
            <a:r>
              <a:rPr lang="zh-CN" altLang="en-US" dirty="0">
                <a:ea typeface="+mn-ea"/>
              </a:rPr>
              <a:t>与</a:t>
            </a:r>
            <a:r>
              <a:rPr lang="en-US" altLang="zh-CN" dirty="0">
                <a:ea typeface="+mn-ea"/>
              </a:rPr>
              <a:t>Nimbus</a:t>
            </a:r>
            <a:r>
              <a:rPr lang="zh-CN" altLang="en-US" dirty="0">
                <a:ea typeface="+mn-ea"/>
              </a:rPr>
              <a:t>通信。</a:t>
            </a:r>
            <a:r>
              <a:rPr lang="en-US" altLang="zh-CN" dirty="0">
                <a:ea typeface="+mn-ea"/>
              </a:rPr>
              <a:t>zookeeper</a:t>
            </a:r>
            <a:r>
              <a:rPr lang="zh-CN" altLang="en-US" dirty="0">
                <a:ea typeface="+mn-ea"/>
              </a:rPr>
              <a:t>提供维护配置信息和分布式同步等服务。</a:t>
            </a:r>
          </a:p>
          <a:p>
            <a:endParaRPr lang="zh-CN" altLang="en-US" dirty="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mn-ea"/>
              </a:rPr>
              <a:t>这是图处理系统</a:t>
            </a:r>
          </a:p>
          <a:p>
            <a:r>
              <a:rPr lang="zh-CN" altLang="en-US" dirty="0">
                <a:ea typeface="+mn-ea"/>
              </a:rPr>
              <a:t>为了特别支持集群上的大规模图计算，提出了诸如</a:t>
            </a:r>
            <a:r>
              <a:rPr lang="en-US" altLang="zh-CN" dirty="0" err="1">
                <a:ea typeface="+mn-ea"/>
              </a:rPr>
              <a:t>GraphLab</a:t>
            </a:r>
            <a:r>
              <a:rPr lang="zh-CN" altLang="en-US" dirty="0" err="1">
                <a:ea typeface="+mn-ea"/>
              </a:rPr>
              <a:t>的</a:t>
            </a:r>
            <a:r>
              <a:rPr lang="zh-CN" altLang="en-US" dirty="0">
                <a:ea typeface="+mn-ea"/>
              </a:rPr>
              <a:t>并行系统，并行执行图形模型和数据。</a:t>
            </a:r>
          </a:p>
          <a:p>
            <a:r>
              <a:rPr>
                <a:sym typeface="+mn-ea"/>
              </a:rPr>
              <a:t>GraphLab</a:t>
            </a:r>
            <a:r>
              <a:rPr lang="zh-CN" altLang="en-US" dirty="0">
                <a:ea typeface="+mn-ea"/>
              </a:rPr>
              <a:t>是由CMU（卡内基梅隆大学）的Select 实验室在2010 年提出的一个基于图像处理模型的开源图计算框架。</a:t>
            </a:r>
          </a:p>
          <a:p>
            <a:r>
              <a:rPr>
                <a:ea typeface="+mn-ea"/>
              </a:rPr>
              <a:t>GraphLab 将数据抽象成Graph 结构，将算法的执行过程抽象为Gather、Apply、Scatter 三个步骤（类似于MapReduce 中的map 和reduce 阶段），其并行的核心思想是对图的顶点的划分</a:t>
            </a:r>
            <a:r>
              <a:rPr lang="zh-CN">
                <a:ea typeface="+mn-ea"/>
              </a:rPr>
              <a:t>。</a:t>
            </a:r>
            <a:endParaRPr>
              <a:ea typeface="+mn-ea"/>
            </a:endParaRPr>
          </a:p>
          <a:p>
            <a:r>
              <a:rPr>
                <a:ea typeface="+mn-ea"/>
              </a:rPr>
              <a:t>例如，在图</a:t>
            </a:r>
            <a:r>
              <a:rPr lang="zh-CN">
                <a:ea typeface="+mn-ea"/>
              </a:rPr>
              <a:t>中</a:t>
            </a:r>
            <a:r>
              <a:rPr>
                <a:ea typeface="+mn-ea"/>
              </a:rPr>
              <a:t>所示的例子中，需要对和V0 相邻的</a:t>
            </a:r>
            <a:r>
              <a:rPr lang="en-US">
                <a:ea typeface="+mn-ea"/>
              </a:rPr>
              <a:t>8</a:t>
            </a:r>
            <a:r>
              <a:rPr>
                <a:ea typeface="+mn-ea"/>
              </a:rPr>
              <a:t>个顶点的数据进行求和计算，在传统的处理方法中，采用 左侧的处理方法，对所有和V0相邻的节点进行一次遍历，然后对结果进行累加，得到最终求和的结果。在GraphLab 处理模型中，为了达到并行处理的目的，采用的方法是对顶点V0 进行切分，如右侧所示。切分后，将V0 的边关系和对应的邻点部署到两台处理机上，这样原来的一张图变成了两张子图，然后在两台处理机上分别对两张子图，然后在两台处理机上分别对两张子图并行地进行部分求和运算，得到中间结果V00 和V01，最后通过中心节点和周围顶点间的通信完成最终的计算。</a:t>
            </a:r>
          </a:p>
          <a:p>
            <a:endParaRPr>
              <a:ea typeface="+mn-ea"/>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mn-ea"/>
              </a:rPr>
              <a:t>接下来介绍机器学习处理系统</a:t>
            </a:r>
          </a:p>
          <a:p>
            <a:r>
              <a:rPr lang="en-US" altLang="zh-CN" dirty="0">
                <a:ea typeface="+mn-ea"/>
              </a:rPr>
              <a:t>ML</a:t>
            </a:r>
            <a:r>
              <a:rPr lang="zh-CN" altLang="en-US" dirty="0">
                <a:ea typeface="+mn-ea"/>
              </a:rPr>
              <a:t>问题的规模呈指数增长，即所谓的“大数据大模型”。因此，可伸缩性成为了研究</a:t>
            </a:r>
            <a:r>
              <a:rPr lang="en-US" altLang="zh-CN" dirty="0">
                <a:ea typeface="+mn-ea"/>
              </a:rPr>
              <a:t>ML</a:t>
            </a:r>
            <a:r>
              <a:rPr lang="zh-CN" altLang="en-US" dirty="0">
                <a:ea typeface="+mn-ea"/>
              </a:rPr>
              <a:t>研究的瓶颈问题。因此为了缓解</a:t>
            </a:r>
            <a:r>
              <a:rPr lang="en-US" altLang="zh-CN" dirty="0">
                <a:ea typeface="+mn-ea"/>
              </a:rPr>
              <a:t>ML</a:t>
            </a:r>
            <a:r>
              <a:rPr lang="zh-CN" altLang="en-US" dirty="0">
                <a:ea typeface="+mn-ea"/>
              </a:rPr>
              <a:t>算法在工业规模问题中的应用，开发了许多专门针对</a:t>
            </a:r>
            <a:r>
              <a:rPr lang="en-US" altLang="zh-CN" dirty="0">
                <a:ea typeface="+mn-ea"/>
              </a:rPr>
              <a:t>ML</a:t>
            </a:r>
            <a:r>
              <a:rPr lang="zh-CN" altLang="en-US" dirty="0">
                <a:ea typeface="+mn-ea"/>
              </a:rPr>
              <a:t>的系统</a:t>
            </a:r>
            <a:r>
              <a:rPr lang="en-US" altLang="zh-CN" dirty="0">
                <a:ea typeface="+mn-ea"/>
              </a:rPr>
              <a:t>.Petuum：</a:t>
            </a:r>
          </a:p>
          <a:p>
            <a:r>
              <a:rPr lang="en-US" altLang="zh-CN" dirty="0">
                <a:ea typeface="+mn-ea"/>
              </a:rPr>
              <a:t>Petuum是建立在以ML为中心的原则之上的最先进的分布式ML框架.它将ML算法形式化为迭代收敛程序</a:t>
            </a:r>
            <a:r>
              <a:rPr lang="zh-CN" altLang="en-US" dirty="0">
                <a:ea typeface="+mn-ea"/>
              </a:rPr>
              <a:t>。</a:t>
            </a:r>
            <a:r>
              <a:rPr lang="en-US" altLang="zh-CN" dirty="0">
                <a:ea typeface="+mn-ea"/>
              </a:rPr>
              <a:t>此外，Petuum还考虑了ML程序的数据并行和模型并行执行，它充分利用了ML算法的三个独特特性：容错性、动态结构依赖性和非均匀收敛性。因此，它比其他平台更有效地收敛。</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sym typeface="+mn-ea"/>
              </a:rPr>
              <a:t>虽然</a:t>
            </a:r>
            <a:r>
              <a:rPr lang="zh-CN" altLang="en-US" dirty="0">
                <a:sym typeface="+mn-ea"/>
              </a:rPr>
              <a:t>现在</a:t>
            </a:r>
            <a:r>
              <a:rPr lang="en-US" altLang="zh-CN" dirty="0">
                <a:sym typeface="+mn-ea"/>
              </a:rPr>
              <a:t>越来越多的数据处理系统</a:t>
            </a:r>
            <a:r>
              <a:rPr lang="zh-CN" altLang="en-US" dirty="0">
                <a:sym typeface="+mn-ea"/>
              </a:rPr>
              <a:t>被提出和部署</a:t>
            </a:r>
            <a:r>
              <a:rPr lang="en-US" altLang="zh-CN" dirty="0">
                <a:sym typeface="+mn-ea"/>
              </a:rPr>
              <a:t>，</a:t>
            </a:r>
            <a:r>
              <a:rPr lang="zh-CN" altLang="en-US" dirty="0">
                <a:sym typeface="+mn-ea"/>
              </a:rPr>
              <a:t>但</a:t>
            </a:r>
            <a:r>
              <a:rPr lang="en-US" altLang="zh-CN" dirty="0">
                <a:sym typeface="+mn-ea"/>
              </a:rPr>
              <a:t>大数据</a:t>
            </a:r>
            <a:r>
              <a:rPr lang="zh-CN" altLang="en-US" dirty="0">
                <a:sym typeface="+mn-ea"/>
              </a:rPr>
              <a:t>发展</a:t>
            </a:r>
            <a:r>
              <a:rPr lang="en-US" altLang="zh-CN" dirty="0">
                <a:sym typeface="+mn-ea"/>
              </a:rPr>
              <a:t>基准落后于工作负载的复杂性、多样性和可变性</a:t>
            </a:r>
            <a:r>
              <a:rPr lang="zh-CN" altLang="en-US" dirty="0">
                <a:sym typeface="+mn-ea"/>
              </a:rPr>
              <a:t>，所以</a:t>
            </a:r>
            <a:r>
              <a:rPr lang="en-US" altLang="zh-CN" dirty="0">
                <a:sym typeface="+mn-ea"/>
              </a:rPr>
              <a:t>重要的是对这些系统进行定量和定性的评估。本节将介绍最新的和多样化的基准套件BigDataBench。</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en-US" altLang="zh-CN" dirty="0">
                <a:sym typeface="+mn-ea"/>
              </a:rPr>
              <a:t>BigDataBench</a:t>
            </a:r>
            <a:r>
              <a:rPr lang="en-US" altLang="zh-CN" dirty="0">
                <a:ea typeface="+mn-ea"/>
              </a:rPr>
              <a:t>基准有以下要求：</a:t>
            </a:r>
          </a:p>
          <a:p>
            <a:r>
              <a:rPr lang="en-US" altLang="zh-CN" dirty="0">
                <a:ea typeface="+mn-ea"/>
              </a:rPr>
              <a:t>1.测量和比较大数据系统和体系结构</a:t>
            </a:r>
          </a:p>
          <a:p>
            <a:r>
              <a:rPr lang="en-US" altLang="zh-CN" dirty="0">
                <a:ea typeface="+mn-ea"/>
              </a:rPr>
              <a:t>2.以数据为中心</a:t>
            </a:r>
          </a:p>
          <a:p>
            <a:r>
              <a:rPr lang="en-US" altLang="zh-CN" dirty="0">
                <a:ea typeface="+mn-ea"/>
              </a:rPr>
              <a:t>3.多样且有代表性的工作负荷</a:t>
            </a:r>
          </a:p>
          <a:p>
            <a:r>
              <a:rPr lang="en-US" altLang="zh-CN" dirty="0">
                <a:ea typeface="+mn-ea"/>
              </a:rPr>
              <a:t>4.覆盖具有代表性的软件栈</a:t>
            </a:r>
          </a:p>
          <a:p>
            <a:r>
              <a:rPr lang="en-US" altLang="zh-CN" dirty="0">
                <a:ea typeface="+mn-ea"/>
              </a:rPr>
              <a:t>5.最先进的技术</a:t>
            </a:r>
          </a:p>
          <a:p>
            <a:r>
              <a:rPr lang="en-US" altLang="zh-CN" dirty="0">
                <a:ea typeface="+mn-ea"/>
              </a:rPr>
              <a:t>6.可用性</a:t>
            </a:r>
          </a:p>
          <a:p>
            <a:r>
              <a:rPr lang="en-US" altLang="zh-CN" dirty="0">
                <a:ea typeface="+mn-ea"/>
              </a:rPr>
              <a:t>它是目前最多样化和最具代表性的大数据基准。</a:t>
            </a:r>
            <a:endParaRPr lang="zh-CN" altLang="en-US" dirty="0">
              <a:ea typeface="+mn-ea"/>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a typeface="宋体" panose="02010600030101010101" pitchFamily="2" charset="-122"/>
                <a:sym typeface="+mn-ea"/>
              </a:rPr>
              <a:t>第七部分讨论一些今后可能的工作方向。</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endParaRPr dirty="0">
              <a:ea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ea typeface="宋体" panose="02010600030101010101" pitchFamily="2" charset="-122"/>
            </a:endParaRPr>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dirty="0">
                <a:ea typeface="+mn-ea"/>
              </a:rPr>
              <a:t>大数据处理系统已经得到学术界和工业界的广泛研究。本文对这些系统进行了综述。基于处理范式，我们将这些系统分类为批处理，流、图和机器学习处理。本文首先介绍了MapReduce的基本框架和它的突出特点，以及与DBMS相比存在的不足。在此基础上，我们讨论了MapReduce平台的扩展和优化，包括支持灵活的数据流、高效的数据访问和通信、参数调整以及</a:t>
            </a:r>
            <a:r>
              <a:rPr lang="zh-CN" dirty="0">
                <a:ea typeface="+mn-ea"/>
              </a:rPr>
              <a:t>能效</a:t>
            </a:r>
            <a:r>
              <a:rPr dirty="0">
                <a:ea typeface="+mn-ea"/>
              </a:rPr>
              <a:t>。然后，我们调查了其他批处理系统。</a:t>
            </a:r>
            <a:r>
              <a:rPr lang="zh-CN" dirty="0">
                <a:ea typeface="+mn-ea"/>
              </a:rPr>
              <a:t>我们讨论了</a:t>
            </a:r>
            <a:r>
              <a:rPr dirty="0">
                <a:ea typeface="+mn-ea"/>
              </a:rPr>
              <a:t>以Storm为代表</a:t>
            </a:r>
            <a:r>
              <a:rPr lang="zh-CN" dirty="0">
                <a:ea typeface="+mn-ea"/>
              </a:rPr>
              <a:t>的</a:t>
            </a:r>
            <a:r>
              <a:rPr dirty="0">
                <a:sym typeface="+mn-ea"/>
              </a:rPr>
              <a:t>流处理系统</a:t>
            </a:r>
            <a:r>
              <a:rPr dirty="0">
                <a:ea typeface="+mn-ea"/>
              </a:rPr>
              <a:t>。然后，我们讨论了以图为中心</a:t>
            </a:r>
            <a:r>
              <a:rPr lang="zh-CN" dirty="0">
                <a:ea typeface="+mn-ea"/>
              </a:rPr>
              <a:t>和以机器学习为中心</a:t>
            </a:r>
            <a:r>
              <a:rPr dirty="0">
                <a:ea typeface="+mn-ea"/>
              </a:rPr>
              <a:t>的系统</a:t>
            </a:r>
            <a:r>
              <a:rPr lang="zh-CN" dirty="0">
                <a:ea typeface="+mn-ea"/>
              </a:rPr>
              <a:t>，</a:t>
            </a:r>
            <a:r>
              <a:rPr dirty="0">
                <a:ea typeface="+mn-ea"/>
              </a:rPr>
              <a:t>以及它们各自的特点</a:t>
            </a:r>
            <a:r>
              <a:rPr lang="zh-CN" dirty="0">
                <a:ea typeface="+mn-ea"/>
              </a:rPr>
              <a:t>、最后</a:t>
            </a:r>
            <a:r>
              <a:rPr dirty="0">
                <a:ea typeface="+mn-ea"/>
              </a:rPr>
              <a:t>讨论了未来</a:t>
            </a:r>
            <a:r>
              <a:rPr lang="zh-CN" dirty="0">
                <a:ea typeface="+mn-ea"/>
              </a:rPr>
              <a:t>可能</a:t>
            </a:r>
            <a:r>
              <a:rPr dirty="0">
                <a:ea typeface="+mn-ea"/>
              </a:rPr>
              <a:t>的研究</a:t>
            </a:r>
            <a:r>
              <a:rPr lang="zh-CN" dirty="0">
                <a:ea typeface="+mn-ea"/>
              </a:rPr>
              <a:t>内容</a:t>
            </a:r>
            <a:r>
              <a:rPr dirty="0">
                <a:ea typeface="+mn-ea"/>
              </a:rPr>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a:p>
          <a:p>
            <a:endParaRPr lang="zh-CN" altLang="en-US"/>
          </a:p>
        </p:txBody>
      </p:sp>
      <p:sp>
        <p:nvSpPr>
          <p:cNvPr id="4" name="灯片编号占位符 3"/>
          <p:cNvSpPr>
            <a:spLocks noGrp="1"/>
          </p:cNvSpPr>
          <p:nvPr>
            <p:ph type="sldNum" sz="quarter" idx="10"/>
          </p:nvPr>
        </p:nvSpPr>
        <p:spPr/>
        <p:txBody>
          <a:bodyPr/>
          <a:lstStyle/>
          <a:p>
            <a:fld id="{299C4B7A-092B-4026-9B38-6FEE49FB5982}"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首先介绍一下</a:t>
            </a:r>
            <a:r>
              <a:rPr kumimoji="1" lang="zh-CN" altLang="en-US" dirty="0">
                <a:solidFill>
                  <a:srgbClr val="47ABB9"/>
                </a:solidFill>
                <a:latin typeface="微软雅黑" panose="020B0503020204020204" charset="-122"/>
                <a:ea typeface="微软雅黑" panose="020B0503020204020204" charset="-122"/>
                <a:cs typeface="微软雅黑" panose="020B0503020204020204" charset="-122"/>
                <a:sym typeface="+mn-ea"/>
              </a:rPr>
              <a:t>大数据并行处理系统的背景</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rPr>
              <a:t>网络服务、社会媒体、天文学和生物科学等领域的千兆字节数据每天泛滥的规模，推动了数据处理范式的转变。大数据的存储、处理，特别是信息检索，已被学术界和工业界广泛研究和工程化。谷歌的MapReduce模型引领了这一转变。它启发了对大型分布式系统的设计和编程的新思路。与传统数据库管理系统（DBMS）相比，MapReduce具有更好的简单性、可扩展性和容错性，但由于抽象度较低，在效率和编程复杂性方面存在争议。</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rPr>
              <a:t>我们来看大数据系统的分类</a:t>
            </a:r>
          </a:p>
          <a:p>
            <a:r>
              <a:rPr lang="zh-CN" altLang="en-US" dirty="0">
                <a:ea typeface="宋体" panose="02010600030101010101" pitchFamily="2" charset="-122"/>
              </a:rPr>
              <a:t>根据磁盘上的物理数据布局，系统可分为列存储、文档存储、图形存储和键值存储。图中显示了每个类别中的代表性系统。</a:t>
            </a:r>
          </a:p>
          <a:p>
            <a:r>
              <a:rPr lang="zh-CN" altLang="en-US" dirty="0">
                <a:ea typeface="宋体" panose="02010600030101010101" pitchFamily="2" charset="-122"/>
              </a:rPr>
              <a:t>根据编程的抽象性，系统分为使用类SQL的高级声明</a:t>
            </a:r>
            <a:r>
              <a:rPr lang="zh-CN" altLang="en-US">
                <a:ea typeface="宋体" panose="02010600030101010101" pitchFamily="2" charset="-122"/>
              </a:rPr>
              <a:t>性语言的系统，</a:t>
            </a:r>
            <a:r>
              <a:rPr lang="zh-CN" altLang="en-US" dirty="0">
                <a:ea typeface="宋体" panose="02010600030101010101" pitchFamily="2" charset="-122"/>
              </a:rPr>
              <a:t>和使用类似于mapreduce的用户</a:t>
            </a:r>
            <a:r>
              <a:rPr lang="zh-CN" altLang="en-US">
                <a:ea typeface="宋体" panose="02010600030101010101" pitchFamily="2" charset="-122"/>
              </a:rPr>
              <a:t>定义函数的系统。</a:t>
            </a:r>
            <a:endParaRPr lang="zh-CN" altLang="en-US" dirty="0">
              <a:ea typeface="宋体" panose="02010600030101010101" pitchFamily="2" charset="-122"/>
            </a:endParaRPr>
          </a:p>
          <a:p>
            <a:r>
              <a:rPr lang="zh-CN" altLang="en-US" dirty="0">
                <a:ea typeface="宋体" panose="02010600030101010101" pitchFamily="2" charset="-122"/>
              </a:rPr>
              <a:t>根据输入，我们将当前的大数据处理分为批处理、流处理、图处理和机器学习处理。</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ea typeface="宋体" panose="02010600030101010101" pitchFamily="2" charset="-122"/>
                <a:sym typeface="+mn-ea"/>
              </a:rPr>
              <a:t>第二部分我们首先讨论MapReduce的基本框架，然后与DBMS进行比较。</a:t>
            </a:r>
            <a:endParaRPr lang="zh-CN" altLang="en-US" dirty="0">
              <a:ea typeface="宋体" panose="02010600030101010101" pitchFamily="2" charset="-122"/>
            </a:endParaRPr>
          </a:p>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rPr>
              <a:t>MapReduce模型有两个阶段 - </a:t>
            </a:r>
            <a:r>
              <a:rPr lang="en-US" altLang="zh-CN" dirty="0">
                <a:ea typeface="宋体" panose="02010600030101010101" pitchFamily="2" charset="-122"/>
              </a:rPr>
              <a:t>map</a:t>
            </a:r>
            <a:r>
              <a:rPr lang="zh-CN" altLang="en-US" dirty="0">
                <a:ea typeface="宋体" panose="02010600030101010101" pitchFamily="2" charset="-122"/>
              </a:rPr>
              <a:t>和</a:t>
            </a:r>
            <a:r>
              <a:rPr lang="en-US" altLang="zh-CN" dirty="0">
                <a:ea typeface="宋体" panose="02010600030101010101" pitchFamily="2" charset="-122"/>
              </a:rPr>
              <a:t>reduce</a:t>
            </a:r>
            <a:r>
              <a:rPr lang="zh-CN" altLang="en-US" dirty="0">
                <a:ea typeface="宋体" panose="02010600030101010101" pitchFamily="2" charset="-122"/>
              </a:rPr>
              <a:t>。 </a:t>
            </a:r>
          </a:p>
          <a:p>
            <a:r>
              <a:rPr lang="zh-CN" altLang="en-US" dirty="0">
                <a:ea typeface="宋体" panose="02010600030101010101" pitchFamily="2" charset="-122"/>
              </a:rPr>
              <a:t>Map阶段将用户编写的函数和输入对 映射到生成中间键/值对的分布式机器，而Reduce阶段会将中间对减少到单个结果。 </a:t>
            </a:r>
            <a:endParaRPr lang="en-US" altLang="zh-CN" dirty="0">
              <a:ea typeface="宋体" panose="02010600030101010101" pitchFamily="2" charset="-122"/>
            </a:endParaRPr>
          </a:p>
          <a:p>
            <a:endParaRPr lang="zh-CN" altLang="en-US" dirty="0">
              <a:ea typeface="宋体" panose="02010600030101010101" pitchFamily="2" charset="-122"/>
            </a:endParaRPr>
          </a:p>
          <a:p>
            <a:r>
              <a:rPr lang="zh-CN" altLang="en-US" dirty="0">
                <a:ea typeface="宋体" panose="02010600030101010101" pitchFamily="2" charset="-122"/>
              </a:rPr>
              <a:t>MapReduce 执行过程主要包括：</a:t>
            </a:r>
          </a:p>
          <a:p>
            <a:r>
              <a:rPr lang="en-US" altLang="zh-CN" dirty="0">
                <a:ea typeface="宋体" panose="02010600030101010101" pitchFamily="2" charset="-122"/>
              </a:rPr>
              <a:t>1</a:t>
            </a:r>
            <a:r>
              <a:rPr lang="zh-CN" altLang="en-US" dirty="0">
                <a:ea typeface="宋体" panose="02010600030101010101" pitchFamily="2" charset="-122"/>
              </a:rPr>
              <a:t>、将输入的海量数据切片分给不同的机器处理；</a:t>
            </a:r>
          </a:p>
          <a:p>
            <a:r>
              <a:rPr lang="en-US" altLang="zh-CN" dirty="0">
                <a:ea typeface="宋体" panose="02010600030101010101" pitchFamily="2" charset="-122"/>
              </a:rPr>
              <a:t>2</a:t>
            </a:r>
            <a:r>
              <a:rPr lang="zh-CN" altLang="en-US" dirty="0">
                <a:ea typeface="宋体" panose="02010600030101010101" pitchFamily="2" charset="-122"/>
              </a:rPr>
              <a:t>、执行 Map 任务的 Worker 将输入数据解析成 key/value pair，用户定义的 Map 函数把输入的 key/value pair 转成中间形式的 key/value pair；</a:t>
            </a:r>
          </a:p>
          <a:p>
            <a:r>
              <a:rPr lang="en-US" altLang="zh-CN" dirty="0">
                <a:ea typeface="宋体" panose="02010600030101010101" pitchFamily="2" charset="-122"/>
              </a:rPr>
              <a:t>3</a:t>
            </a:r>
            <a:r>
              <a:rPr lang="zh-CN" altLang="en-US" dirty="0">
                <a:ea typeface="宋体" panose="02010600030101010101" pitchFamily="2" charset="-122"/>
              </a:rPr>
              <a:t>、按照 key 值对中间形式的 key/value 进行排序、聚合；</a:t>
            </a:r>
          </a:p>
          <a:p>
            <a:r>
              <a:rPr lang="en-US" altLang="zh-CN" dirty="0">
                <a:ea typeface="宋体" panose="02010600030101010101" pitchFamily="2" charset="-122"/>
              </a:rPr>
              <a:t>4</a:t>
            </a:r>
            <a:r>
              <a:rPr lang="zh-CN" altLang="en-US" dirty="0">
                <a:ea typeface="宋体" panose="02010600030101010101" pitchFamily="2" charset="-122"/>
              </a:rPr>
              <a:t>、把不同的 key 值和相应的 value 集分配给不同的机器，完成 Reduce 运算；</a:t>
            </a:r>
          </a:p>
          <a:p>
            <a:r>
              <a:rPr lang="en-US" altLang="zh-CN" dirty="0">
                <a:ea typeface="宋体" panose="02010600030101010101" pitchFamily="2" charset="-122"/>
              </a:rPr>
              <a:t>5</a:t>
            </a:r>
            <a:r>
              <a:rPr lang="zh-CN" altLang="en-US" dirty="0">
                <a:ea typeface="宋体" panose="02010600030101010101" pitchFamily="2" charset="-122"/>
              </a:rPr>
              <a:t>、输出 Reduce 结果。</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Rectangle 2"/>
          <p:cNvSpPr>
            <a:spLocks noGrp="1" noRot="1" noChangeAspect="1" noChangeArrowheads="1" noTextEdit="1"/>
          </p:cNvSpPr>
          <p:nvPr>
            <p:ph type="sldImg"/>
          </p:nvPr>
        </p:nvSpPr>
        <p:spPr/>
      </p:sp>
      <p:sp>
        <p:nvSpPr>
          <p:cNvPr id="140290" name="Rectangle 3"/>
          <p:cNvSpPr>
            <a:spLocks noGrp="1" noChangeArrowheads="1"/>
          </p:cNvSpPr>
          <p:nvPr>
            <p:ph type="body" idx="1"/>
          </p:nvPr>
        </p:nvSpPr>
        <p:spPr>
          <a:noFill/>
        </p:spPr>
        <p:txBody>
          <a:bodyPr/>
          <a:lstStyle/>
          <a:p>
            <a:r>
              <a:rPr lang="zh-CN" altLang="en-US" dirty="0">
                <a:ea typeface="宋体" panose="02010600030101010101" pitchFamily="2" charset="-122"/>
              </a:rPr>
              <a:t>Stonebraker等人总结了DBMS与MapReduce之间的关系。他们指出MapReduce是DBMS的补充，而不是竞争。 </a:t>
            </a:r>
          </a:p>
          <a:p>
            <a:r>
              <a:rPr lang="zh-CN" altLang="en-US" dirty="0">
                <a:ea typeface="宋体" panose="02010600030101010101" pitchFamily="2" charset="-122"/>
              </a:rPr>
              <a:t>DBMS的目标是提高效率，而MapReduce旨在实现可扩展性和容错性。</a:t>
            </a:r>
          </a:p>
          <a:p>
            <a:r>
              <a:rPr lang="zh-CN" altLang="en-US" dirty="0">
                <a:ea typeface="+mn-ea"/>
              </a:rPr>
              <a:t>MapReduce需要</a:t>
            </a:r>
            <a:r>
              <a:rPr lang="zh-CN" altLang="en-US" dirty="0">
                <a:ea typeface="宋体" panose="02010600030101010101" pitchFamily="2" charset="-122"/>
              </a:rPr>
              <a:t>用户代码来对输入的文本数据进行解析，然后再加以计算，而这个解析是每个Map和每个Reduce过程都要进行的，相比之下，并行数据库系统只在装载数据的时候解析一次数据，中间计算的开销大大降低。</a:t>
            </a:r>
          </a:p>
          <a:p>
            <a:r>
              <a:rPr lang="zh-CN" altLang="en-US" dirty="0">
                <a:ea typeface="宋体" panose="02010600030101010101" pitchFamily="2" charset="-122"/>
              </a:rPr>
              <a:t>并行数据库最大的缺点就是架设和调优难度要</a:t>
            </a:r>
            <a:r>
              <a:rPr lang="zh-CN" altLang="en-US" dirty="0">
                <a:ea typeface="+mn-ea"/>
              </a:rPr>
              <a:t>比MapReduce大</a:t>
            </a:r>
            <a:r>
              <a:rPr lang="zh-CN" altLang="en-US" dirty="0">
                <a:ea typeface="宋体" panose="02010600030101010101" pitchFamily="2" charset="-122"/>
              </a:rPr>
              <a:t>得多，虽然一旦架设、调优完毕，并行数据库系统表现出远胜MR的性能和特性，但对大多数急于上手的入门级用户来说，并行数据库系统的学习门槛显然要高得多。</a:t>
            </a:r>
            <a:endParaRPr lang="en-US" altLang="zh-CN" dirty="0">
              <a:ea typeface="宋体" panose="02010600030101010101" pitchFamily="2" charset="-122"/>
            </a:endParaRPr>
          </a:p>
          <a:p>
            <a:endParaRPr lang="zh-CN" altLang="en-US" dirty="0">
              <a:ea typeface="宋体" panose="02010600030101010101" pitchFamily="2" charset="-122"/>
            </a:endParaRPr>
          </a:p>
          <a:p>
            <a:r>
              <a:rPr lang="zh-CN" altLang="en-US" dirty="0">
                <a:ea typeface="宋体" panose="02010600030101010101" pitchFamily="2" charset="-122"/>
              </a:rPr>
              <a:t>MapReduce在某些情况下，映射函数过于复杂，无法在SQL查询中轻松表达但是MapReduce实现易于配置、编程和运行。大多数MapReduce实现是开源的，而很少有开源并行DBMS存在。</a:t>
            </a:r>
            <a:endParaRPr lang="en-US" altLang="zh-CN" dirty="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ea typeface="+mn-ea"/>
              </a:rPr>
              <a:t>可重用性：MapReduce不使用</a:t>
            </a:r>
            <a:r>
              <a:rPr lang="en-US" altLang="zh-CN" dirty="0">
                <a:ea typeface="+mn-ea"/>
              </a:rPr>
              <a:t>Schema</a:t>
            </a:r>
            <a:r>
              <a:rPr lang="zh-CN" altLang="en-US" dirty="0">
                <a:ea typeface="+mn-ea"/>
              </a:rPr>
              <a:t>或索引。程序员必须解析输入文件的结构或实现索引，</a:t>
            </a:r>
            <a:r>
              <a:rPr lang="zh-CN" altLang="en-US" dirty="0">
                <a:ea typeface="+mn-ea"/>
                <a:sym typeface="+mn-ea"/>
              </a:rPr>
              <a:t>对数据进行完全扫描，</a:t>
            </a:r>
            <a:r>
              <a:rPr lang="zh-CN" altLang="en-US" dirty="0">
                <a:ea typeface="+mn-ea"/>
              </a:rPr>
              <a:t>以便在映射中加速和减少程序。</a:t>
            </a:r>
          </a:p>
          <a:p>
            <a:endParaRPr lang="zh-CN" altLang="en-US" dirty="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ea typeface="宋体" panose="02010600030101010101" pitchFamily="2" charset="-122"/>
            </a:endParaRPr>
          </a:p>
          <a:p>
            <a:r>
              <a:rPr lang="zh-CN" altLang="en-US"/>
              <a:t>这一部分我们会介绍基于基本MapReduce框架的变体和扩展、以及对MapReduce集群的能效研究。</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53966" y="317833"/>
            <a:ext cx="10515600" cy="580806"/>
          </a:xfrm>
        </p:spPr>
        <p:txBody>
          <a:bodyPr>
            <a:normAutofit/>
          </a:bodyPr>
          <a:lstStyle>
            <a:lvl1pPr>
              <a:defRPr sz="2800" b="1">
                <a:solidFill>
                  <a:srgbClr val="47ABB9"/>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2019/6/3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6" name="矩形 5"/>
          <p:cNvSpPr/>
          <p:nvPr userDrawn="1"/>
        </p:nvSpPr>
        <p:spPr>
          <a:xfrm>
            <a:off x="0" y="898639"/>
            <a:ext cx="12192000" cy="595936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9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4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5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2019/6/3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5" name="标题占位符 1"/>
          <p:cNvSpPr>
            <a:spLocks noGrp="1"/>
          </p:cNvSpPr>
          <p:nvPr>
            <p:ph type="title"/>
          </p:nvPr>
        </p:nvSpPr>
        <p:spPr>
          <a:xfrm>
            <a:off x="190575" y="260648"/>
            <a:ext cx="10972800" cy="418058"/>
          </a:xfrm>
          <a:prstGeom prst="rect">
            <a:avLst/>
          </a:prstGeom>
        </p:spPr>
        <p:txBody>
          <a:bodyPr vert="horz" lIns="91440" tIns="45720" rIns="91440" bIns="45720" rtlCol="0" anchor="ctr">
            <a:normAutofit/>
          </a:bodyPr>
          <a:lstStyle>
            <a:lvl1pPr algn="l">
              <a:defRPr sz="3200"/>
            </a:lvl1pPr>
          </a:lstStyle>
          <a:p>
            <a:r>
              <a:rPr lang="zh-CN" altLang="en-US"/>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cstate="print">
            <a:lum/>
          </a:blip>
          <a:srcRect/>
          <a:stretch>
            <a:fillRect t="-1000" b="-1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2019/6/3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notesSlide" Target="../notesSlides/notesSlide16.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Layout" Target="../slideLayouts/slideLayout2.xml"/><Relationship Id="rId5" Type="http://schemas.openxmlformats.org/officeDocument/2006/relationships/tags" Target="../tags/tag45.xml"/><Relationship Id="rId4" Type="http://schemas.openxmlformats.org/officeDocument/2006/relationships/tags" Target="../tags/tag4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tags" Target="../tags/tag48.xml"/><Relationship Id="rId7" Type="http://schemas.openxmlformats.org/officeDocument/2006/relationships/notesSlide" Target="../notesSlides/notesSlide19.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slideLayout" Target="../slideLayouts/slideLayout2.xml"/><Relationship Id="rId5" Type="http://schemas.openxmlformats.org/officeDocument/2006/relationships/tags" Target="../tags/tag50.xml"/><Relationship Id="rId4" Type="http://schemas.openxmlformats.org/officeDocument/2006/relationships/tags" Target="../tags/tag49.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notesSlide" Target="../notesSlides/notesSlide2.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slideLayout" Target="../slideLayouts/slideLayout2.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notesSlide" Target="../notesSlides/notesSlide2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Layout" Target="../slideLayouts/slideLayout2.xml"/><Relationship Id="rId5" Type="http://schemas.openxmlformats.org/officeDocument/2006/relationships/tags" Target="../tags/tag55.xml"/><Relationship Id="rId4" Type="http://schemas.openxmlformats.org/officeDocument/2006/relationships/tags" Target="../tags/tag54.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tags" Target="../tags/tag58.xml"/><Relationship Id="rId7" Type="http://schemas.openxmlformats.org/officeDocument/2006/relationships/notesSlide" Target="../notesSlides/notesSlide25.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2.xml"/><Relationship Id="rId5" Type="http://schemas.openxmlformats.org/officeDocument/2006/relationships/tags" Target="../tags/tag60.xml"/><Relationship Id="rId4" Type="http://schemas.openxmlformats.org/officeDocument/2006/relationships/tags" Target="../tags/tag59.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notesSlide" Target="../notesSlides/notesSlide27.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slideLayout" Target="../slideLayouts/slideLayout2.xml"/><Relationship Id="rId5" Type="http://schemas.openxmlformats.org/officeDocument/2006/relationships/tags" Target="../tags/tag65.xml"/><Relationship Id="rId4" Type="http://schemas.openxmlformats.org/officeDocument/2006/relationships/tags" Target="../tags/tag64.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notesSlide" Target="../notesSlides/notesSlide3.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2.xml"/><Relationship Id="rId5" Type="http://schemas.openxmlformats.org/officeDocument/2006/relationships/tags" Target="../tags/tag30.xml"/><Relationship Id="rId4" Type="http://schemas.openxmlformats.org/officeDocument/2006/relationships/tags" Target="../tags/tag29.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notesSlide" Target="../notesSlides/notesSlide6.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2.xml"/><Relationship Id="rId5" Type="http://schemas.openxmlformats.org/officeDocument/2006/relationships/tags" Target="../tags/tag35.xml"/><Relationship Id="rId4" Type="http://schemas.openxmlformats.org/officeDocument/2006/relationships/tags" Target="../tags/tag3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notesSlide" Target="../notesSlides/notesSlide9.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slideLayout" Target="../slideLayouts/slideLayout2.xml"/><Relationship Id="rId5" Type="http://schemas.openxmlformats.org/officeDocument/2006/relationships/tags" Target="../tags/tag40.xml"/><Relationship Id="rId4" Type="http://schemas.openxmlformats.org/officeDocument/2006/relationships/tags" Target="../tags/tag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60451" y="1975054"/>
            <a:ext cx="12063730" cy="1938020"/>
          </a:xfrm>
          <a:prstGeom prst="rect">
            <a:avLst/>
          </a:prstGeom>
          <a:noFill/>
        </p:spPr>
        <p:txBody>
          <a:bodyPr wrap="none" rtlCol="0">
            <a:spAutoFit/>
          </a:bodyPr>
          <a:lstStyle/>
          <a:p>
            <a:pPr algn="ctr"/>
            <a:r>
              <a:rPr kumimoji="1" sz="6000" b="1" dirty="0">
                <a:solidFill>
                  <a:srgbClr val="47ABB9"/>
                </a:solidFill>
                <a:latin typeface="微软雅黑" panose="020B0503020204020204" charset="-122"/>
                <a:ea typeface="微软雅黑" panose="020B0503020204020204" charset="-122"/>
                <a:cs typeface="微软雅黑" panose="020B0503020204020204" charset="-122"/>
              </a:rPr>
              <a:t>Parallel Processing Systems for</a:t>
            </a:r>
          </a:p>
          <a:p>
            <a:pPr algn="ctr"/>
            <a:r>
              <a:rPr kumimoji="1" sz="6000" b="1" dirty="0">
                <a:solidFill>
                  <a:srgbClr val="47ABB9"/>
                </a:solidFill>
                <a:latin typeface="微软雅黑" panose="020B0503020204020204" charset="-122"/>
                <a:ea typeface="微软雅黑" panose="020B0503020204020204" charset="-122"/>
                <a:cs typeface="微软雅黑" panose="020B0503020204020204" charset="-122"/>
              </a:rPr>
              <a:t>Big Data: A Survey</a:t>
            </a:r>
          </a:p>
        </p:txBody>
      </p:sp>
      <p:sp>
        <p:nvSpPr>
          <p:cNvPr id="4" name="文本框 3"/>
          <p:cNvSpPr txBox="1"/>
          <p:nvPr/>
        </p:nvSpPr>
        <p:spPr>
          <a:xfrm>
            <a:off x="3325291" y="3855065"/>
            <a:ext cx="5872480" cy="521970"/>
          </a:xfrm>
          <a:prstGeom prst="rect">
            <a:avLst/>
          </a:prstGeom>
          <a:noFill/>
        </p:spPr>
        <p:txBody>
          <a:bodyPr wrap="none" rtlCol="0">
            <a:spAutoFit/>
          </a:bodyPr>
          <a:lstStyle/>
          <a:p>
            <a:pPr algn="ctr"/>
            <a:r>
              <a:rPr kumimoji="1" lang="en-US" altLang="zh-CN" sz="2800" b="1" dirty="0">
                <a:solidFill>
                  <a:srgbClr val="47ABB9"/>
                </a:solidFill>
                <a:latin typeface="微软雅黑" panose="020B0503020204020204" charset="-122"/>
                <a:ea typeface="微软雅黑" panose="020B0503020204020204" charset="-122"/>
                <a:cs typeface="微软雅黑" panose="020B0503020204020204" charset="-122"/>
              </a:rPr>
              <a:t>《</a:t>
            </a:r>
            <a:r>
              <a:rPr kumimoji="1" lang="zh-CN" altLang="en-US" sz="2800" b="1" dirty="0">
                <a:solidFill>
                  <a:srgbClr val="47ABB9"/>
                </a:solidFill>
                <a:latin typeface="微软雅黑" panose="020B0503020204020204" charset="-122"/>
                <a:ea typeface="微软雅黑" panose="020B0503020204020204" charset="-122"/>
                <a:cs typeface="微软雅黑" panose="020B0503020204020204" charset="-122"/>
              </a:rPr>
              <a:t>大数据并行处理系统的调查报告</a:t>
            </a:r>
            <a:r>
              <a:rPr kumimoji="1" lang="en-US" altLang="zh-CN" sz="2800" b="1" dirty="0">
                <a:solidFill>
                  <a:srgbClr val="47ABB9"/>
                </a:solidFill>
                <a:latin typeface="微软雅黑" panose="020B0503020204020204" charset="-122"/>
                <a:ea typeface="微软雅黑" panose="020B0503020204020204" charset="-122"/>
                <a:cs typeface="微软雅黑" panose="020B0503020204020204" charset="-122"/>
              </a:rPr>
              <a:t>》</a:t>
            </a:r>
            <a:endParaRPr kumimoji="1" lang="zh-CN" altLang="en-US" sz="28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5" name="文本框 8"/>
          <p:cNvSpPr txBox="1"/>
          <p:nvPr/>
        </p:nvSpPr>
        <p:spPr>
          <a:xfrm>
            <a:off x="4330065" y="4530725"/>
            <a:ext cx="5748655" cy="10147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lnSpc>
                <a:spcPct val="150000"/>
              </a:lnSpc>
              <a:buFont typeface="Wingdings" panose="05000000000000000000" pitchFamily="2" charset="2"/>
              <a:buNone/>
            </a:pPr>
            <a:r>
              <a:rPr lang="zh-CN" altLang="en-US" sz="2000" b="1" dirty="0">
                <a:solidFill>
                  <a:srgbClr val="47ABB9"/>
                </a:solidFill>
                <a:latin typeface="微软雅黑" panose="020B0503020204020204" charset="-122"/>
                <a:ea typeface="微软雅黑" panose="020B0503020204020204" charset="-122"/>
                <a:sym typeface="+mn-ea"/>
              </a:rPr>
              <a:t>汇报人：刘云浩   </a:t>
            </a:r>
            <a:r>
              <a:rPr lang="zh-CN" altLang="en-US" sz="2000" b="1" dirty="0">
                <a:solidFill>
                  <a:srgbClr val="47ABB9"/>
                </a:solidFill>
                <a:latin typeface="微软雅黑" panose="020B0503020204020204" charset="-122"/>
                <a:ea typeface="微软雅黑" panose="020B0503020204020204" charset="-122"/>
              </a:rPr>
              <a:t>学号：</a:t>
            </a:r>
            <a:r>
              <a:rPr lang="en-US" altLang="zh-CN" sz="2000" b="1" dirty="0">
                <a:solidFill>
                  <a:srgbClr val="47ABB9"/>
                </a:solidFill>
                <a:latin typeface="微软雅黑" panose="020B0503020204020204" charset="-122"/>
                <a:ea typeface="微软雅黑" panose="020B0503020204020204" charset="-122"/>
              </a:rPr>
              <a:t>S1810W0799</a:t>
            </a:r>
          </a:p>
          <a:p>
            <a:pPr indent="0" algn="ctr">
              <a:lnSpc>
                <a:spcPct val="150000"/>
              </a:lnSpc>
              <a:buFont typeface="Wingdings" panose="05000000000000000000" pitchFamily="2" charset="2"/>
              <a:buNone/>
            </a:pPr>
            <a:r>
              <a:rPr lang="zh-CN" altLang="en-US" sz="2000" b="1" dirty="0">
                <a:solidFill>
                  <a:srgbClr val="47ABB9"/>
                </a:solidFill>
                <a:latin typeface="微软雅黑" panose="020B0503020204020204" charset="-122"/>
                <a:ea typeface="微软雅黑" panose="020B0503020204020204" charset="-122"/>
              </a:rPr>
              <a:t>              </a:t>
            </a:r>
            <a:endParaRPr lang="en-US" altLang="zh-CN" sz="2000" b="1" dirty="0">
              <a:solidFill>
                <a:srgbClr val="47ABB9"/>
              </a:solidFill>
              <a:latin typeface="微软雅黑" panose="020B0503020204020204" charset="-122"/>
              <a:ea typeface="微软雅黑" panose="020B0503020204020204" charset="-122"/>
            </a:endParaRPr>
          </a:p>
        </p:txBody>
      </p:sp>
      <p:grpSp>
        <p:nvGrpSpPr>
          <p:cNvPr id="6" name="组 11"/>
          <p:cNvGrpSpPr/>
          <p:nvPr/>
        </p:nvGrpSpPr>
        <p:grpSpPr>
          <a:xfrm>
            <a:off x="5132354" y="237601"/>
            <a:ext cx="1567474" cy="1567470"/>
            <a:chOff x="5431425" y="497164"/>
            <a:chExt cx="1482332" cy="1482330"/>
          </a:xfrm>
        </p:grpSpPr>
        <p:sp>
          <p:nvSpPr>
            <p:cNvPr id="8" name="椭圆 7"/>
            <p:cNvSpPr/>
            <p:nvPr/>
          </p:nvSpPr>
          <p:spPr>
            <a:xfrm>
              <a:off x="5431425" y="497164"/>
              <a:ext cx="1482332" cy="1482330"/>
            </a:xfrm>
            <a:prstGeom prst="ellipse">
              <a:avLst/>
            </a:prstGeom>
            <a:solidFill>
              <a:srgbClr val="47AB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Freeform 7"/>
            <p:cNvSpPr>
              <a:spLocks noEditPoints="1"/>
            </p:cNvSpPr>
            <p:nvPr/>
          </p:nvSpPr>
          <p:spPr bwMode="auto">
            <a:xfrm>
              <a:off x="5751305" y="941168"/>
              <a:ext cx="842572" cy="61442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91440" tIns="45720" rIns="91440" bIns="45720" numCol="1" anchor="t" anchorCtr="0" compatLnSpc="1"/>
            <a:lstStyle/>
            <a:p>
              <a:pPr algn="ctr"/>
              <a:endParaRPr lang="zh-CN" altLang="en-US"/>
            </a:p>
          </p:txBody>
        </p:sp>
      </p:grpSp>
      <p:pic>
        <p:nvPicPr>
          <p:cNvPr id="2" name="Joel Hanson - Traveling Light">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cstate="print"/>
          <a:stretch>
            <a:fillRect/>
          </a:stretch>
        </p:blipFill>
        <p:spPr>
          <a:xfrm>
            <a:off x="4798979" y="-1869830"/>
            <a:ext cx="609600" cy="609600"/>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4" presetClass="entr" presetSubtype="10" fill="hold" grpId="0" nodeType="afterEffect">
                                  <p:stCondLst>
                                    <p:cond delay="0"/>
                                  </p:stCondLst>
                                  <p:iterate type="lt">
                                    <p:tmPct val="10000"/>
                                  </p:iterate>
                                  <p:childTnLst>
                                    <p:set>
                                      <p:cBhvr>
                                        <p:cTn id="17" dur="1" fill="hold">
                                          <p:stCondLst>
                                            <p:cond delay="0"/>
                                          </p:stCondLst>
                                        </p:cTn>
                                        <p:tgtEl>
                                          <p:spTgt spid="4"/>
                                        </p:tgtEl>
                                        <p:attrNameLst>
                                          <p:attrName>style.visibility</p:attrName>
                                        </p:attrNameLst>
                                      </p:cBhvr>
                                      <p:to>
                                        <p:strVal val="visible"/>
                                      </p:to>
                                    </p:set>
                                    <p:animEffect transition="in" filter="randombar(horizontal)">
                                      <p:cBhvr>
                                        <p:cTn id="18" dur="500"/>
                                        <p:tgtEl>
                                          <p:spTgt spid="4"/>
                                        </p:tgtEl>
                                      </p:cBhvr>
                                    </p:animEffect>
                                  </p:childTnLst>
                                </p:cTn>
                              </p:par>
                            </p:childTnLst>
                          </p:cTn>
                        </p:par>
                        <p:par>
                          <p:cTn id="19" fill="hold">
                            <p:stCondLst>
                              <p:cond delay="2250"/>
                            </p:stCondLst>
                            <p:childTnLst>
                              <p:par>
                                <p:cTn id="20" presetID="42"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25"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lstStyle/>
          <a:p>
            <a:r>
              <a:rPr lang="en-US" altLang="zh-CN" dirty="0"/>
              <a:t>A.</a:t>
            </a:r>
            <a:r>
              <a:rPr lang="zh-CN" altLang="en-US" dirty="0"/>
              <a:t>Support for Different Dataflow</a:t>
            </a:r>
          </a:p>
        </p:txBody>
      </p:sp>
      <p:sp>
        <p:nvSpPr>
          <p:cNvPr id="4" name="文本框 3"/>
          <p:cNvSpPr txBox="1"/>
          <p:nvPr/>
        </p:nvSpPr>
        <p:spPr>
          <a:xfrm>
            <a:off x="191135" y="899160"/>
            <a:ext cx="11938635" cy="3046095"/>
          </a:xfrm>
          <a:prstGeom prst="rect">
            <a:avLst/>
          </a:prstGeom>
          <a:noFill/>
        </p:spPr>
        <p:txBody>
          <a:bodyPr wrap="square" rtlCol="0">
            <a:spAutoFit/>
          </a:bodyPr>
          <a:lstStyle/>
          <a:p>
            <a:r>
              <a:rPr lang="zh-CN" altLang="en-US" sz="2400"/>
              <a:t>MapReduce不直接支持迭代或递归。程序员可以手动发出多个</a:t>
            </a:r>
            <a:r>
              <a:rPr lang="zh-CN" altLang="en-US" sz="2400">
                <a:sym typeface="+mn-ea"/>
              </a:rPr>
              <a:t>MapReduce</a:t>
            </a:r>
            <a:r>
              <a:rPr lang="zh-CN" altLang="en-US" sz="2400"/>
              <a:t>作业来实现迭代程序。然而，这种方法会导致三种主要的性能惩罚。</a:t>
            </a:r>
          </a:p>
          <a:p>
            <a:r>
              <a:rPr lang="zh-CN" altLang="en-US" sz="2400">
                <a:solidFill>
                  <a:srgbClr val="FF0000"/>
                </a:solidFill>
              </a:rPr>
              <a:t>首先</a:t>
            </a:r>
            <a:r>
              <a:rPr lang="zh-CN" altLang="en-US" sz="2400"/>
              <a:t>，迭代的未更改数据将在每次迭代时重新加载和重新处理，这会浪费I/O、网络带宽和CPU。</a:t>
            </a:r>
          </a:p>
          <a:p>
            <a:r>
              <a:rPr lang="zh-CN" altLang="en-US" sz="2400">
                <a:solidFill>
                  <a:srgbClr val="FF0000"/>
                </a:solidFill>
              </a:rPr>
              <a:t>第二</a:t>
            </a:r>
            <a:r>
              <a:rPr lang="zh-CN" altLang="en-US" sz="2400"/>
              <a:t>，一些终止条件（如两个连续迭代之间没有输出更改）本身可能调用</a:t>
            </a:r>
            <a:r>
              <a:rPr lang="en-US" altLang="zh-CN" sz="2400"/>
              <a:t>M</a:t>
            </a:r>
            <a:r>
              <a:rPr lang="zh-CN" altLang="en-US" sz="2400"/>
              <a:t>apReduce作业。</a:t>
            </a:r>
          </a:p>
          <a:p>
            <a:r>
              <a:rPr lang="zh-CN" altLang="en-US" sz="2400">
                <a:solidFill>
                  <a:srgbClr val="FF0000"/>
                </a:solidFill>
              </a:rPr>
              <a:t>第三</a:t>
            </a:r>
            <a:r>
              <a:rPr lang="zh-CN" altLang="en-US" sz="2400"/>
              <a:t>，不同迭代的</a:t>
            </a:r>
            <a:r>
              <a:rPr lang="zh-CN" altLang="en-US" sz="2400">
                <a:sym typeface="+mn-ea"/>
              </a:rPr>
              <a:t>MapReduce</a:t>
            </a:r>
            <a:r>
              <a:rPr lang="zh-CN" altLang="en-US" sz="2400"/>
              <a:t>作业必须连续完成。为了解决这些问题，</a:t>
            </a:r>
            <a:r>
              <a:rPr lang="zh-CN" altLang="en-US" sz="2400">
                <a:sym typeface="+mn-ea"/>
              </a:rPr>
              <a:t>出现了许多关于扩展mapreduce进行迭代处理的工作。</a:t>
            </a:r>
          </a:p>
        </p:txBody>
      </p:sp>
      <p:pic>
        <p:nvPicPr>
          <p:cNvPr id="5" name="C9F754DE-2CAD-44b6-B708-469DEB6407EB-2" descr="qt_temp"/>
          <p:cNvPicPr>
            <a:picLocks noChangeAspect="1"/>
          </p:cNvPicPr>
          <p:nvPr/>
        </p:nvPicPr>
        <p:blipFill>
          <a:blip r:embed="rId3"/>
          <a:stretch>
            <a:fillRect/>
          </a:stretch>
        </p:blipFill>
        <p:spPr>
          <a:xfrm>
            <a:off x="3065145" y="3315970"/>
            <a:ext cx="9064625" cy="37388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lstStyle/>
          <a:p>
            <a:r>
              <a:rPr lang="en-US" altLang="zh-CN" dirty="0"/>
              <a:t>A.</a:t>
            </a:r>
            <a:r>
              <a:rPr lang="zh-CN" altLang="en-US" dirty="0"/>
              <a:t>Support for Different Dataflow</a:t>
            </a:r>
          </a:p>
        </p:txBody>
      </p:sp>
      <p:pic>
        <p:nvPicPr>
          <p:cNvPr id="7" name="C9F754DE-2CAD-44b6-B708-469DEB6407EB-1" descr="qt_temp"/>
          <p:cNvPicPr>
            <a:picLocks noChangeAspect="1"/>
          </p:cNvPicPr>
          <p:nvPr/>
        </p:nvPicPr>
        <p:blipFill>
          <a:blip r:embed="rId4"/>
          <a:stretch>
            <a:fillRect/>
          </a:stretch>
        </p:blipFill>
        <p:spPr>
          <a:xfrm>
            <a:off x="579120" y="3390265"/>
            <a:ext cx="9504680" cy="2021205"/>
          </a:xfrm>
          <a:prstGeom prst="rect">
            <a:avLst/>
          </a:prstGeom>
        </p:spPr>
      </p:pic>
      <p:sp>
        <p:nvSpPr>
          <p:cNvPr id="8" name="文本框 7"/>
          <p:cNvSpPr txBox="1"/>
          <p:nvPr/>
        </p:nvSpPr>
        <p:spPr>
          <a:xfrm>
            <a:off x="788670" y="1175385"/>
            <a:ext cx="8587740" cy="2214880"/>
          </a:xfrm>
          <a:prstGeom prst="rect">
            <a:avLst/>
          </a:prstGeom>
          <a:noFill/>
        </p:spPr>
        <p:txBody>
          <a:bodyPr wrap="square" rtlCol="0">
            <a:spAutoFit/>
          </a:bodyPr>
          <a:lstStyle/>
          <a:p>
            <a:r>
              <a:rPr lang="en-US" altLang="zh-CN" sz="2400">
                <a:sym typeface="+mn-ea"/>
              </a:rPr>
              <a:t>M</a:t>
            </a:r>
            <a:r>
              <a:rPr lang="zh-CN" altLang="en-US" sz="2400">
                <a:sym typeface="+mn-ea"/>
              </a:rPr>
              <a:t>apreduce上的计算是以批处理模式执行的，即每个map或reduce任务的整个输入和输出必须具体化为本地文件，然后才能被下一阶段使用。这个步骤允许实现一个简单而优雅的基于任务的容错机制。但是，这些阻塞操作可能会导致性能下降，因此很难支持在线和流处理。</a:t>
            </a:r>
            <a:endParaRPr lang="zh-CN" altLang="en-US">
              <a:ea typeface="宋体" panose="02010600030101010101" pitchFamily="2" charset="-122"/>
            </a:endParaRP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lstStyle/>
          <a:p>
            <a:r>
              <a:rPr lang="zh-CN" altLang="en-US" dirty="0"/>
              <a:t>B. Optimizations for Data Access</a:t>
            </a:r>
          </a:p>
        </p:txBody>
      </p:sp>
      <p:pic>
        <p:nvPicPr>
          <p:cNvPr id="3" name="C9F754DE-2CAD-44b6-B708-469DEB6407EB-1" descr="qt_temp"/>
          <p:cNvPicPr>
            <a:picLocks noChangeAspect="1"/>
          </p:cNvPicPr>
          <p:nvPr/>
        </p:nvPicPr>
        <p:blipFill>
          <a:blip r:embed="rId4"/>
          <a:stretch>
            <a:fillRect/>
          </a:stretch>
        </p:blipFill>
        <p:spPr>
          <a:xfrm>
            <a:off x="-152400" y="647700"/>
            <a:ext cx="6149340" cy="2987040"/>
          </a:xfrm>
          <a:prstGeom prst="rect">
            <a:avLst/>
          </a:prstGeom>
        </p:spPr>
      </p:pic>
      <p:pic>
        <p:nvPicPr>
          <p:cNvPr id="4" name="C9F754DE-2CAD-44b6-B708-469DEB6407EB-2" descr="qt_temp"/>
          <p:cNvPicPr>
            <a:picLocks noChangeAspect="1"/>
          </p:cNvPicPr>
          <p:nvPr/>
        </p:nvPicPr>
        <p:blipFill>
          <a:blip r:embed="rId5"/>
          <a:stretch>
            <a:fillRect/>
          </a:stretch>
        </p:blipFill>
        <p:spPr>
          <a:xfrm>
            <a:off x="2364105" y="2860040"/>
            <a:ext cx="7929880" cy="2349500"/>
          </a:xfrm>
          <a:prstGeom prst="rect">
            <a:avLst/>
          </a:prstGeom>
        </p:spPr>
      </p:pic>
      <p:pic>
        <p:nvPicPr>
          <p:cNvPr id="5" name="C9F754DE-2CAD-44b6-B708-469DEB6407EB-3" descr="qt_temp"/>
          <p:cNvPicPr>
            <a:picLocks noChangeAspect="1"/>
          </p:cNvPicPr>
          <p:nvPr/>
        </p:nvPicPr>
        <p:blipFill>
          <a:blip r:embed="rId6"/>
          <a:stretch>
            <a:fillRect/>
          </a:stretch>
        </p:blipFill>
        <p:spPr>
          <a:xfrm>
            <a:off x="-152400" y="4900295"/>
            <a:ext cx="10058400" cy="16186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lstStyle/>
          <a:p>
            <a:r>
              <a:rPr lang="zh-CN" altLang="en-US" dirty="0"/>
              <a:t>C. Auto Parameter Tuning</a:t>
            </a:r>
          </a:p>
        </p:txBody>
      </p:sp>
      <p:sp>
        <p:nvSpPr>
          <p:cNvPr id="4" name="文本框 3"/>
          <p:cNvSpPr txBox="1"/>
          <p:nvPr/>
        </p:nvSpPr>
        <p:spPr>
          <a:xfrm>
            <a:off x="360680" y="1188085"/>
            <a:ext cx="9933305" cy="1568450"/>
          </a:xfrm>
          <a:prstGeom prst="rect">
            <a:avLst/>
          </a:prstGeom>
          <a:noFill/>
        </p:spPr>
        <p:txBody>
          <a:bodyPr wrap="square" rtlCol="0">
            <a:spAutoFit/>
          </a:bodyPr>
          <a:lstStyle/>
          <a:p>
            <a:r>
              <a:rPr lang="zh-CN" altLang="en-US" sz="2400"/>
              <a:t>系统调整：为了自动找到大量配置参数的最佳设置，Herodotou和Babu 引入了一个Profiler，它可以在线收集配置文件，同时MapReduce作业在生产集群上执行。随着时间的推移存储这些作业简档会产生新的机会，例如，在作业执行中自适应地调整MapReduce作业的执行以及多次执行。</a:t>
            </a:r>
          </a:p>
        </p:txBody>
      </p:sp>
      <p:sp>
        <p:nvSpPr>
          <p:cNvPr id="5" name="文本框 4"/>
          <p:cNvSpPr txBox="1"/>
          <p:nvPr/>
        </p:nvSpPr>
        <p:spPr>
          <a:xfrm>
            <a:off x="476250" y="3609340"/>
            <a:ext cx="9701530" cy="1568450"/>
          </a:xfrm>
          <a:prstGeom prst="rect">
            <a:avLst/>
          </a:prstGeom>
          <a:noFill/>
        </p:spPr>
        <p:txBody>
          <a:bodyPr wrap="square" rtlCol="0">
            <a:spAutoFit/>
          </a:bodyPr>
          <a:lstStyle/>
          <a:p>
            <a:r>
              <a:rPr lang="zh-CN" altLang="en-US" sz="2400"/>
              <a:t>I / O调整：大数据处理通常是数据密集型的。因此I / O很容易成为系统的瓶颈。并行文件系统和I / O中间件层都提供优化参数，可以带来更好的I / O性能。Behzad等人开发了一种自动构建I / O性能模型的方法</a:t>
            </a:r>
            <a:r>
              <a:rPr lang="zh-CN" altLang="en-US" sz="2400">
                <a:sym typeface="+mn-ea"/>
              </a:rPr>
              <a:t>H5Evolve</a:t>
            </a:r>
            <a:r>
              <a:rPr lang="zh-CN" altLang="en-US" sz="2400"/>
              <a:t>，并使用该模型减少了良好I / O配置的搜索空间。</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lstStyle/>
          <a:p>
            <a:r>
              <a:rPr lang="zh-CN" altLang="en-US" dirty="0"/>
              <a:t>D. Communication Optimization</a:t>
            </a:r>
          </a:p>
        </p:txBody>
      </p:sp>
      <p:sp>
        <p:nvSpPr>
          <p:cNvPr id="3" name="文本框 2"/>
          <p:cNvSpPr txBox="1"/>
          <p:nvPr/>
        </p:nvSpPr>
        <p:spPr>
          <a:xfrm>
            <a:off x="1146810" y="1909445"/>
            <a:ext cx="7847330" cy="706755"/>
          </a:xfrm>
          <a:prstGeom prst="rect">
            <a:avLst/>
          </a:prstGeom>
          <a:noFill/>
        </p:spPr>
        <p:txBody>
          <a:bodyPr wrap="square" rtlCol="0">
            <a:spAutoFit/>
          </a:bodyPr>
          <a:lstStyle/>
          <a:p>
            <a:r>
              <a:rPr lang="zh-CN" altLang="en-US" sz="4000">
                <a:solidFill>
                  <a:srgbClr val="FF0000"/>
                </a:solidFill>
                <a:sym typeface="+mn-ea"/>
              </a:rPr>
              <a:t>DataMPI</a:t>
            </a:r>
          </a:p>
        </p:txBody>
      </p:sp>
      <p:sp>
        <p:nvSpPr>
          <p:cNvPr id="4" name="文本框 3"/>
          <p:cNvSpPr txBox="1"/>
          <p:nvPr/>
        </p:nvSpPr>
        <p:spPr>
          <a:xfrm>
            <a:off x="854075" y="3177540"/>
            <a:ext cx="5951855" cy="2306955"/>
          </a:xfrm>
          <a:prstGeom prst="rect">
            <a:avLst/>
          </a:prstGeom>
          <a:noFill/>
        </p:spPr>
        <p:txBody>
          <a:bodyPr wrap="square" rtlCol="0">
            <a:spAutoFit/>
          </a:bodyPr>
          <a:lstStyle/>
          <a:p>
            <a:r>
              <a:rPr lang="zh-CN" altLang="en-US" sz="3600"/>
              <a:t>1.Dichotomic </a:t>
            </a:r>
            <a:r>
              <a:rPr lang="zh-CN" altLang="en-US" sz="3600">
                <a:sym typeface="+mn-ea"/>
              </a:rPr>
              <a:t>二分法</a:t>
            </a:r>
          </a:p>
          <a:p>
            <a:r>
              <a:rPr lang="zh-CN" altLang="en-US" sz="3600"/>
              <a:t>2.Dynamic 动态</a:t>
            </a:r>
          </a:p>
          <a:p>
            <a:r>
              <a:rPr lang="zh-CN" altLang="en-US" sz="3600"/>
              <a:t>3.Data-centric 数据中心化</a:t>
            </a:r>
          </a:p>
          <a:p>
            <a:r>
              <a:rPr lang="zh-CN" altLang="en-US" sz="3600"/>
              <a:t>4.Diversified 多样化</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lstStyle/>
          <a:p>
            <a:r>
              <a:rPr lang="zh-CN" altLang="en-US" dirty="0"/>
              <a:t>E. Energy Efficiency Optimization</a:t>
            </a:r>
          </a:p>
        </p:txBody>
      </p:sp>
      <p:sp>
        <p:nvSpPr>
          <p:cNvPr id="3" name="圆角矩形 2"/>
          <p:cNvSpPr/>
          <p:nvPr/>
        </p:nvSpPr>
        <p:spPr>
          <a:xfrm>
            <a:off x="1248410" y="2103755"/>
            <a:ext cx="6370320" cy="1129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t>Power Down Nodes</a:t>
            </a:r>
            <a:r>
              <a:rPr lang="zh-CN" altLang="en-US"/>
              <a:t> </a:t>
            </a:r>
          </a:p>
        </p:txBody>
      </p:sp>
      <p:sp>
        <p:nvSpPr>
          <p:cNvPr id="4" name="圆角矩形 3"/>
          <p:cNvSpPr/>
          <p:nvPr/>
        </p:nvSpPr>
        <p:spPr>
          <a:xfrm>
            <a:off x="1248410" y="4000500"/>
            <a:ext cx="6370320" cy="1129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t>Match Hardware</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811905" y="1135106"/>
            <a:ext cx="4755864" cy="3713245"/>
            <a:chOff x="6285" y="2446"/>
            <a:chExt cx="6833" cy="5377"/>
          </a:xfrm>
        </p:grpSpPr>
        <p:sp>
          <p:nvSpPr>
            <p:cNvPr id="2" name="PA_椭圆 6"/>
            <p:cNvSpPr>
              <a:spLocks noChangeArrowheads="1"/>
            </p:cNvSpPr>
            <p:nvPr>
              <p:custDataLst>
                <p:tags r:id="rId2"/>
              </p:custDataLst>
            </p:nvPr>
          </p:nvSpPr>
          <p:spPr bwMode="auto">
            <a:xfrm>
              <a:off x="7010" y="2446"/>
              <a:ext cx="5380" cy="5377"/>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PA_同心圆 8"/>
            <p:cNvSpPr>
              <a:spLocks noChangeArrowheads="1"/>
            </p:cNvSpPr>
            <p:nvPr>
              <p:custDataLst>
                <p:tags r:id="rId3"/>
              </p:custDataLst>
            </p:nvPr>
          </p:nvSpPr>
          <p:spPr bwMode="auto">
            <a:xfrm>
              <a:off x="7155" y="2603"/>
              <a:ext cx="5063" cy="5063"/>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6285" y="2746"/>
              <a:ext cx="1238" cy="89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11953" y="6606"/>
              <a:ext cx="1165" cy="84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3" name="PA_文本框 7"/>
          <p:cNvSpPr>
            <a:spLocks noChangeArrowheads="1"/>
          </p:cNvSpPr>
          <p:nvPr>
            <p:custDataLst>
              <p:tags r:id="rId1"/>
            </p:custDataLst>
          </p:nvPr>
        </p:nvSpPr>
        <p:spPr bwMode="auto">
          <a:xfrm>
            <a:off x="3675380" y="2952750"/>
            <a:ext cx="505523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fontAlgn="base">
              <a:spcBef>
                <a:spcPct val="0"/>
              </a:spcBef>
              <a:spcAft>
                <a:spcPct val="0"/>
              </a:spcAft>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BATCH PROCESSING SYSTEMS</a:t>
            </a:r>
          </a:p>
        </p:txBody>
      </p:sp>
      <p:sp>
        <p:nvSpPr>
          <p:cNvPr id="7" name="空心弧 15"/>
          <p:cNvSpPr>
            <a:spLocks noChangeArrowheads="1"/>
          </p:cNvSpPr>
          <p:nvPr/>
        </p:nvSpPr>
        <p:spPr bwMode="auto">
          <a:xfrm rot="12768983">
            <a:off x="4103370" y="1417955"/>
            <a:ext cx="3885565" cy="354520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矩形 9"/>
          <p:cNvSpPr/>
          <p:nvPr/>
        </p:nvSpPr>
        <p:spPr>
          <a:xfrm>
            <a:off x="5708650" y="1753870"/>
            <a:ext cx="989330" cy="1198880"/>
          </a:xfrm>
          <a:prstGeom prst="rect">
            <a:avLst/>
          </a:prstGeom>
          <a:noFill/>
          <a:ln>
            <a:noFill/>
          </a:ln>
        </p:spPr>
        <p:txBody>
          <a:bodyPr wrap="squar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normAutofit fontScale="90000"/>
          </a:bodyPr>
          <a:lstStyle/>
          <a:p>
            <a:r>
              <a:rPr lang="zh-CN" altLang="en-US" dirty="0"/>
              <a:t>A. General-Purpose Systems With User-Defined Methods</a:t>
            </a:r>
          </a:p>
        </p:txBody>
      </p:sp>
      <p:sp>
        <p:nvSpPr>
          <p:cNvPr id="3" name="文本框 2"/>
          <p:cNvSpPr txBox="1"/>
          <p:nvPr/>
        </p:nvSpPr>
        <p:spPr>
          <a:xfrm>
            <a:off x="349250" y="1972945"/>
            <a:ext cx="10782300" cy="1814830"/>
          </a:xfrm>
          <a:prstGeom prst="rect">
            <a:avLst/>
          </a:prstGeom>
          <a:noFill/>
        </p:spPr>
        <p:txBody>
          <a:bodyPr wrap="square" rtlCol="0">
            <a:spAutoFit/>
          </a:bodyPr>
          <a:lstStyle/>
          <a:p>
            <a:r>
              <a:rPr lang="zh-CN" altLang="en-US" sz="2800">
                <a:solidFill>
                  <a:srgbClr val="FF0000"/>
                </a:solidFill>
              </a:rPr>
              <a:t>Dryad，Nephele / PACT和Spark</a:t>
            </a:r>
            <a:endParaRPr lang="zh-CN" altLang="en-US" sz="2800"/>
          </a:p>
          <a:p>
            <a:r>
              <a:rPr lang="zh-CN" altLang="en-US" sz="2800"/>
              <a:t>这些系统遵循MapReduce的一般用途，但具有更灵活的数据流和编程模型。它们是基于许多其他系统</a:t>
            </a:r>
            <a:r>
              <a:rPr lang="zh-CN" altLang="en-US" sz="2800">
                <a:sym typeface="+mn-ea"/>
              </a:rPr>
              <a:t>构建</a:t>
            </a:r>
            <a:r>
              <a:rPr lang="zh-CN" altLang="en-US" sz="2800"/>
              <a:t>的系统。 例如，Apache Tez和Flink分别是Dryad和Nephele / PACT的开源实现。</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normAutofit/>
          </a:bodyPr>
          <a:lstStyle/>
          <a:p>
            <a:r>
              <a:rPr lang="zh-CN" altLang="en-US" dirty="0"/>
              <a:t>B. SQL-Like Processing Systems</a:t>
            </a:r>
          </a:p>
        </p:txBody>
      </p:sp>
      <p:sp>
        <p:nvSpPr>
          <p:cNvPr id="3" name="文本框 2"/>
          <p:cNvSpPr txBox="1"/>
          <p:nvPr/>
        </p:nvSpPr>
        <p:spPr>
          <a:xfrm>
            <a:off x="983615" y="1657985"/>
            <a:ext cx="8558530" cy="1198880"/>
          </a:xfrm>
          <a:prstGeom prst="rect">
            <a:avLst/>
          </a:prstGeom>
          <a:noFill/>
        </p:spPr>
        <p:txBody>
          <a:bodyPr wrap="square" rtlCol="0">
            <a:spAutoFit/>
          </a:bodyPr>
          <a:lstStyle/>
          <a:p>
            <a:r>
              <a:rPr lang="zh-CN" altLang="en-US" sz="2400"/>
              <a:t>1.SQL on General Execution Engine</a:t>
            </a:r>
          </a:p>
          <a:p>
            <a:r>
              <a:rPr lang="zh-CN" altLang="en-US" sz="2400"/>
              <a:t>Hive是一个由Facebook构建的可扩展数据仓库，用于支持海量数据分析。 Hive采用类似SQL的语言HQL，供用户编写查询。</a:t>
            </a:r>
          </a:p>
        </p:txBody>
      </p:sp>
      <p:sp>
        <p:nvSpPr>
          <p:cNvPr id="4" name="文本框 3"/>
          <p:cNvSpPr txBox="1"/>
          <p:nvPr/>
        </p:nvSpPr>
        <p:spPr>
          <a:xfrm>
            <a:off x="983615" y="3244850"/>
            <a:ext cx="8642350" cy="1568450"/>
          </a:xfrm>
          <a:prstGeom prst="rect">
            <a:avLst/>
          </a:prstGeom>
          <a:noFill/>
        </p:spPr>
        <p:txBody>
          <a:bodyPr wrap="square" rtlCol="0">
            <a:spAutoFit/>
          </a:bodyPr>
          <a:lstStyle/>
          <a:p>
            <a:r>
              <a:rPr lang="zh-CN" altLang="en-US" sz="2400"/>
              <a:t>2.Parallel Database Systems</a:t>
            </a:r>
          </a:p>
          <a:p>
            <a:r>
              <a:rPr lang="zh-CN" altLang="en-US" sz="2400"/>
              <a:t>AsterixDB是加州大学的研究项目，旨在构建可扩展的信息管理系统，支持存储，查询和分析使用新的声明性查询语言（AQL）构建大型半结构化嵌套数据对象。</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558540" y="1019175"/>
            <a:ext cx="5808345" cy="4591050"/>
            <a:chOff x="6003" y="1788"/>
            <a:chExt cx="7490" cy="6028"/>
          </a:xfrm>
        </p:grpSpPr>
        <p:grpSp>
          <p:nvGrpSpPr>
            <p:cNvPr id="9" name="组合 8"/>
            <p:cNvGrpSpPr/>
            <p:nvPr/>
          </p:nvGrpSpPr>
          <p:grpSpPr>
            <a:xfrm>
              <a:off x="6003" y="1788"/>
              <a:ext cx="7490" cy="5848"/>
              <a:chOff x="6285" y="2446"/>
              <a:chExt cx="6833" cy="5377"/>
            </a:xfrm>
          </p:grpSpPr>
          <p:sp>
            <p:nvSpPr>
              <p:cNvPr id="2" name="PA_椭圆 6"/>
              <p:cNvSpPr>
                <a:spLocks noChangeArrowheads="1"/>
              </p:cNvSpPr>
              <p:nvPr>
                <p:custDataLst>
                  <p:tags r:id="rId2"/>
                </p:custDataLst>
              </p:nvPr>
            </p:nvSpPr>
            <p:spPr bwMode="auto">
              <a:xfrm>
                <a:off x="7010" y="2446"/>
                <a:ext cx="5380" cy="5377"/>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PA_同心圆 8"/>
              <p:cNvSpPr>
                <a:spLocks noChangeArrowheads="1"/>
              </p:cNvSpPr>
              <p:nvPr>
                <p:custDataLst>
                  <p:tags r:id="rId3"/>
                </p:custDataLst>
              </p:nvPr>
            </p:nvSpPr>
            <p:spPr bwMode="auto">
              <a:xfrm>
                <a:off x="7155" y="2603"/>
                <a:ext cx="5063" cy="5063"/>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6285" y="2746"/>
                <a:ext cx="1238" cy="89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11953" y="6606"/>
                <a:ext cx="1165" cy="84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7" name="空心弧 15"/>
            <p:cNvSpPr>
              <a:spLocks noChangeArrowheads="1"/>
            </p:cNvSpPr>
            <p:nvPr/>
          </p:nvSpPr>
          <p:spPr bwMode="auto">
            <a:xfrm rot="12768983">
              <a:off x="6462" y="2233"/>
              <a:ext cx="6119" cy="5583"/>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矩形 9"/>
            <p:cNvSpPr/>
            <p:nvPr/>
          </p:nvSpPr>
          <p:spPr>
            <a:xfrm>
              <a:off x="8990" y="2762"/>
              <a:ext cx="1558" cy="1574"/>
            </a:xfrm>
            <a:prstGeom prst="rect">
              <a:avLst/>
            </a:prstGeom>
            <a:noFill/>
            <a:ln>
              <a:noFill/>
            </a:ln>
          </p:spPr>
          <p:txBody>
            <a:bodyPr wrap="squar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5</a:t>
              </a:r>
            </a:p>
          </p:txBody>
        </p:sp>
      </p:grpSp>
      <p:sp>
        <p:nvSpPr>
          <p:cNvPr id="3" name="PA_文本框 7"/>
          <p:cNvSpPr>
            <a:spLocks noChangeArrowheads="1"/>
          </p:cNvSpPr>
          <p:nvPr>
            <p:custDataLst>
              <p:tags r:id="rId1"/>
            </p:custDataLst>
          </p:nvPr>
        </p:nvSpPr>
        <p:spPr bwMode="auto">
          <a:xfrm>
            <a:off x="3934460" y="2851785"/>
            <a:ext cx="5055235"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fontAlgn="base">
              <a:spcBef>
                <a:spcPct val="0"/>
              </a:spcBef>
              <a:spcAft>
                <a:spcPct val="0"/>
              </a:spcAft>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STREAM, GRAPH, AND MACHINE</a:t>
            </a:r>
            <a:endParaRPr lang="zh-CN" altLang="en-US" sz="2800" b="1" dirty="0">
              <a:solidFill>
                <a:schemeClr val="bg1"/>
              </a:solidFill>
              <a:latin typeface="微软雅黑" panose="020B0503020204020204" charset="-122"/>
              <a:ea typeface="微软雅黑" panose="020B0503020204020204" charset="-122"/>
              <a:cs typeface="微软雅黑" panose="020B0503020204020204" charset="-122"/>
            </a:endParaRPr>
          </a:p>
          <a:p>
            <a:pPr algn="ctr" defTabSz="913765" fontAlgn="base">
              <a:spcBef>
                <a:spcPct val="0"/>
              </a:spcBef>
              <a:spcAft>
                <a:spcPct val="0"/>
              </a:spcAft>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LEARNING PROCESSING SYSTEMS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p:cNvGrpSpPr/>
          <p:nvPr/>
        </p:nvGrpSpPr>
        <p:grpSpPr>
          <a:xfrm>
            <a:off x="269261" y="2022220"/>
            <a:ext cx="6951958" cy="4197032"/>
            <a:chOff x="9593" y="3217"/>
            <a:chExt cx="10948" cy="4147"/>
          </a:xfrm>
        </p:grpSpPr>
        <p:sp>
          <p:nvSpPr>
            <p:cNvPr id="2" name="PA_矩形 217"/>
            <p:cNvSpPr>
              <a:spLocks noChangeArrowheads="1"/>
            </p:cNvSpPr>
            <p:nvPr>
              <p:custDataLst>
                <p:tags r:id="rId13"/>
              </p:custDataLst>
            </p:nvPr>
          </p:nvSpPr>
          <p:spPr bwMode="auto">
            <a:xfrm>
              <a:off x="9713" y="3217"/>
              <a:ext cx="2848"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01</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3" name="PA_矩形 34"/>
            <p:cNvSpPr/>
            <p:nvPr>
              <p:custDataLst>
                <p:tags r:id="rId14"/>
              </p:custDataLst>
            </p:nvPr>
          </p:nvSpPr>
          <p:spPr bwMode="auto">
            <a:xfrm>
              <a:off x="13421" y="3229"/>
              <a:ext cx="4682" cy="455"/>
            </a:xfrm>
            <a:prstGeom prst="rect">
              <a:avLst/>
            </a:prstGeom>
          </p:spPr>
          <p:txBody>
            <a:bodyPr wrap="square">
              <a:spAutoFit/>
            </a:bodyPr>
            <a:lstStyle/>
            <a:p>
              <a:pPr defTabSz="913765" fontAlgn="base">
                <a:spcBef>
                  <a:spcPct val="0"/>
                </a:spcBef>
                <a:spcAft>
                  <a:spcPct val="0"/>
                </a:spcAft>
              </a:pPr>
              <a:r>
                <a:rPr lang="zh-CN" altLang="en-US" sz="2400" b="1" dirty="0">
                  <a:solidFill>
                    <a:srgbClr val="47ABB9"/>
                  </a:solidFill>
                  <a:latin typeface="微软雅黑" panose="020B0503020204020204" charset="-122"/>
                  <a:ea typeface="微软雅黑" panose="020B0503020204020204" charset="-122"/>
                  <a:cs typeface="微软雅黑" panose="020B0503020204020204" charset="-122"/>
                  <a:sym typeface="+mn-ea"/>
                </a:rPr>
                <a:t>INTRODUCTION</a:t>
              </a:r>
            </a:p>
          </p:txBody>
        </p:sp>
        <p:grpSp>
          <p:nvGrpSpPr>
            <p:cNvPr id="4" name="PA_组合 220"/>
            <p:cNvGrpSpPr/>
            <p:nvPr>
              <p:custDataLst>
                <p:tags r:id="rId15"/>
              </p:custDataLst>
            </p:nvPr>
          </p:nvGrpSpPr>
          <p:grpSpPr>
            <a:xfrm>
              <a:off x="12788" y="3329"/>
              <a:ext cx="406" cy="406"/>
              <a:chOff x="5461936" y="1216183"/>
              <a:chExt cx="1255427" cy="1255427"/>
            </a:xfrm>
            <a:solidFill>
              <a:srgbClr val="47ABB9"/>
            </a:solidFill>
          </p:grpSpPr>
          <p:sp>
            <p:nvSpPr>
              <p:cNvPr id="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7" name="PA_矩形 217"/>
            <p:cNvSpPr>
              <a:spLocks noChangeArrowheads="1"/>
            </p:cNvSpPr>
            <p:nvPr>
              <p:custDataLst>
                <p:tags r:id="rId16"/>
              </p:custDataLst>
            </p:nvPr>
          </p:nvSpPr>
          <p:spPr bwMode="auto">
            <a:xfrm>
              <a:off x="9593" y="4427"/>
              <a:ext cx="2848"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02</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8" name="PA_矩形 63"/>
            <p:cNvSpPr/>
            <p:nvPr>
              <p:custDataLst>
                <p:tags r:id="rId17"/>
              </p:custDataLst>
            </p:nvPr>
          </p:nvSpPr>
          <p:spPr bwMode="auto">
            <a:xfrm>
              <a:off x="13421" y="4302"/>
              <a:ext cx="6670" cy="698"/>
            </a:xfrm>
            <a:prstGeom prst="rect">
              <a:avLst/>
            </a:prstGeom>
          </p:spPr>
          <p:txBody>
            <a:bodyPr wrap="square">
              <a:spAutoFit/>
            </a:bodyPr>
            <a:lstStyle/>
            <a:p>
              <a:pPr defTabSz="913765" fontAlgn="base">
                <a:spcBef>
                  <a:spcPct val="0"/>
                </a:spcBef>
                <a:spcAft>
                  <a:spcPct val="0"/>
                </a:spcAft>
              </a:pP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BAISC MapReduce FRAMEWORK</a:t>
              </a:r>
            </a:p>
          </p:txBody>
        </p:sp>
        <p:grpSp>
          <p:nvGrpSpPr>
            <p:cNvPr id="9" name="PA_组合 220"/>
            <p:cNvGrpSpPr/>
            <p:nvPr>
              <p:custDataLst>
                <p:tags r:id="rId18"/>
              </p:custDataLst>
            </p:nvPr>
          </p:nvGrpSpPr>
          <p:grpSpPr>
            <a:xfrm>
              <a:off x="12788" y="4511"/>
              <a:ext cx="406" cy="406"/>
              <a:chOff x="5461936" y="1216183"/>
              <a:chExt cx="1255427" cy="1255427"/>
            </a:xfrm>
            <a:solidFill>
              <a:srgbClr val="47ABB9"/>
            </a:solidFill>
          </p:grpSpPr>
          <p:sp>
            <p:nvSpPr>
              <p:cNvPr id="10"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11"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12" name="PA_矩形 217"/>
            <p:cNvSpPr>
              <a:spLocks noChangeArrowheads="1"/>
            </p:cNvSpPr>
            <p:nvPr>
              <p:custDataLst>
                <p:tags r:id="rId19"/>
              </p:custDataLst>
            </p:nvPr>
          </p:nvSpPr>
          <p:spPr bwMode="auto">
            <a:xfrm>
              <a:off x="9713" y="5581"/>
              <a:ext cx="2848"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03</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13" name="PA_矩形 69"/>
            <p:cNvSpPr/>
            <p:nvPr>
              <p:custDataLst>
                <p:tags r:id="rId20"/>
              </p:custDataLst>
            </p:nvPr>
          </p:nvSpPr>
          <p:spPr bwMode="auto">
            <a:xfrm>
              <a:off x="13421" y="5484"/>
              <a:ext cx="7120" cy="698"/>
            </a:xfrm>
            <a:prstGeom prst="rect">
              <a:avLst/>
            </a:prstGeom>
          </p:spPr>
          <p:txBody>
            <a:bodyPr wrap="square">
              <a:spAutoFit/>
            </a:bodyPr>
            <a:lstStyle/>
            <a:p>
              <a:pPr defTabSz="913765" fontAlgn="base">
                <a:spcBef>
                  <a:spcPct val="0"/>
                </a:spcBef>
                <a:spcAft>
                  <a:spcPct val="0"/>
                </a:spcAft>
              </a:pP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VARIANTS AND </a:t>
              </a:r>
            </a:p>
            <a:p>
              <a:pPr defTabSz="913765" fontAlgn="base">
                <a:spcBef>
                  <a:spcPct val="0"/>
                </a:spcBef>
                <a:spcAft>
                  <a:spcPct val="0"/>
                </a:spcAft>
              </a:pP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EXTENSIONS OF MapReduce</a:t>
              </a:r>
            </a:p>
          </p:txBody>
        </p:sp>
        <p:grpSp>
          <p:nvGrpSpPr>
            <p:cNvPr id="14" name="PA_组合 220"/>
            <p:cNvGrpSpPr/>
            <p:nvPr>
              <p:custDataLst>
                <p:tags r:id="rId21"/>
              </p:custDataLst>
            </p:nvPr>
          </p:nvGrpSpPr>
          <p:grpSpPr>
            <a:xfrm>
              <a:off x="12788" y="5693"/>
              <a:ext cx="406" cy="406"/>
              <a:chOff x="5461936" y="1216183"/>
              <a:chExt cx="1255427" cy="1255427"/>
            </a:xfrm>
            <a:solidFill>
              <a:srgbClr val="47ABB9"/>
            </a:solidFill>
          </p:grpSpPr>
          <p:sp>
            <p:nvSpPr>
              <p:cNvPr id="1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1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17" name="PA_矩形 217"/>
            <p:cNvSpPr>
              <a:spLocks noChangeArrowheads="1"/>
            </p:cNvSpPr>
            <p:nvPr>
              <p:custDataLst>
                <p:tags r:id="rId22"/>
              </p:custDataLst>
            </p:nvPr>
          </p:nvSpPr>
          <p:spPr bwMode="auto">
            <a:xfrm>
              <a:off x="9713" y="6763"/>
              <a:ext cx="2848" cy="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04</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18" name="PA_矩形 75"/>
            <p:cNvSpPr/>
            <p:nvPr>
              <p:custDataLst>
                <p:tags r:id="rId23"/>
              </p:custDataLst>
            </p:nvPr>
          </p:nvSpPr>
          <p:spPr bwMode="auto">
            <a:xfrm>
              <a:off x="13421" y="6666"/>
              <a:ext cx="6064" cy="698"/>
            </a:xfrm>
            <a:prstGeom prst="rect">
              <a:avLst/>
            </a:prstGeom>
          </p:spPr>
          <p:txBody>
            <a:bodyPr wrap="square">
              <a:spAutoFit/>
            </a:bodyPr>
            <a:lstStyle/>
            <a:p>
              <a:pPr defTabSz="913765" fontAlgn="base">
                <a:spcBef>
                  <a:spcPct val="0"/>
                </a:spcBef>
                <a:spcAft>
                  <a:spcPct val="0"/>
                </a:spcAft>
              </a:pP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BATCH PROCESSING SYSTEMS</a:t>
              </a:r>
            </a:p>
          </p:txBody>
        </p:sp>
        <p:grpSp>
          <p:nvGrpSpPr>
            <p:cNvPr id="19" name="PA_组合 220"/>
            <p:cNvGrpSpPr/>
            <p:nvPr>
              <p:custDataLst>
                <p:tags r:id="rId24"/>
              </p:custDataLst>
            </p:nvPr>
          </p:nvGrpSpPr>
          <p:grpSpPr>
            <a:xfrm>
              <a:off x="12788" y="6875"/>
              <a:ext cx="406" cy="406"/>
              <a:chOff x="5461936" y="1216183"/>
              <a:chExt cx="1255427" cy="1255427"/>
            </a:xfrm>
            <a:solidFill>
              <a:srgbClr val="47ABB9"/>
            </a:solidFill>
          </p:grpSpPr>
          <p:sp>
            <p:nvSpPr>
              <p:cNvPr id="20"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21"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grpSp>
      <p:grpSp>
        <p:nvGrpSpPr>
          <p:cNvPr id="27" name="组 98"/>
          <p:cNvGrpSpPr/>
          <p:nvPr/>
        </p:nvGrpSpPr>
        <p:grpSpPr>
          <a:xfrm rot="21376792">
            <a:off x="275590" y="155575"/>
            <a:ext cx="1468755" cy="1569720"/>
            <a:chOff x="1377055" y="1392155"/>
            <a:chExt cx="3814979" cy="5060566"/>
          </a:xfrm>
          <a:effectLst>
            <a:outerShdw blurRad="254000" sx="105000" sy="105000" algn="ctr" rotWithShape="0">
              <a:prstClr val="black">
                <a:alpha val="10000"/>
              </a:prstClr>
            </a:outerShdw>
          </a:effectLst>
        </p:grpSpPr>
        <p:sp>
          <p:nvSpPr>
            <p:cNvPr id="28" name="矩形 7"/>
            <p:cNvSpPr/>
            <p:nvPr/>
          </p:nvSpPr>
          <p:spPr>
            <a:xfrm rot="2482433">
              <a:off x="3007537" y="1392155"/>
              <a:ext cx="1747603" cy="3374686"/>
            </a:xfrm>
            <a:custGeom>
              <a:avLst/>
              <a:gdLst/>
              <a:ahLst/>
              <a:cxnLst/>
              <a:rect l="l" t="t" r="r" b="b"/>
              <a:pathLst>
                <a:path w="1124859" h="2172144">
                  <a:moveTo>
                    <a:pt x="562430" y="0"/>
                  </a:moveTo>
                  <a:lnTo>
                    <a:pt x="568226" y="4750"/>
                  </a:lnTo>
                  <a:cubicBezTo>
                    <a:pt x="912142" y="314826"/>
                    <a:pt x="1124859" y="743192"/>
                    <a:pt x="1124859" y="1216352"/>
                  </a:cubicBezTo>
                  <a:cubicBezTo>
                    <a:pt x="1124859" y="1512077"/>
                    <a:pt x="1041767" y="1790304"/>
                    <a:pt x="895483" y="2033091"/>
                  </a:cubicBezTo>
                  <a:lnTo>
                    <a:pt x="850105" y="2100436"/>
                  </a:lnTo>
                  <a:lnTo>
                    <a:pt x="849155" y="2100436"/>
                  </a:lnTo>
                  <a:lnTo>
                    <a:pt x="848076" y="2103447"/>
                  </a:lnTo>
                  <a:lnTo>
                    <a:pt x="843761" y="2109851"/>
                  </a:lnTo>
                  <a:lnTo>
                    <a:pt x="832582" y="2120438"/>
                  </a:lnTo>
                  <a:cubicBezTo>
                    <a:pt x="790128" y="2150717"/>
                    <a:pt x="685176" y="2172144"/>
                    <a:pt x="562430" y="2172144"/>
                  </a:cubicBezTo>
                  <a:cubicBezTo>
                    <a:pt x="439684" y="2172144"/>
                    <a:pt x="334733" y="2150717"/>
                    <a:pt x="292280" y="2120438"/>
                  </a:cubicBezTo>
                  <a:lnTo>
                    <a:pt x="281095" y="2109846"/>
                  </a:lnTo>
                  <a:lnTo>
                    <a:pt x="276786" y="2103451"/>
                  </a:lnTo>
                  <a:lnTo>
                    <a:pt x="275705" y="2100436"/>
                  </a:lnTo>
                  <a:lnTo>
                    <a:pt x="274755" y="2100436"/>
                  </a:lnTo>
                  <a:lnTo>
                    <a:pt x="229376" y="2033091"/>
                  </a:lnTo>
                  <a:cubicBezTo>
                    <a:pt x="83093" y="1790304"/>
                    <a:pt x="0" y="1512077"/>
                    <a:pt x="0" y="1216352"/>
                  </a:cubicBezTo>
                  <a:cubicBezTo>
                    <a:pt x="0" y="743192"/>
                    <a:pt x="212717" y="314826"/>
                    <a:pt x="556633" y="4750"/>
                  </a:cubicBezTo>
                  <a:close/>
                </a:path>
              </a:pathLst>
            </a:custGeom>
            <a:solidFill>
              <a:srgbClr val="47AB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grpSp>
          <p:nvGrpSpPr>
            <p:cNvPr id="29" name="组 100"/>
            <p:cNvGrpSpPr/>
            <p:nvPr/>
          </p:nvGrpSpPr>
          <p:grpSpPr>
            <a:xfrm>
              <a:off x="1377055" y="1773584"/>
              <a:ext cx="3814979" cy="4679137"/>
              <a:chOff x="1377055" y="1773584"/>
              <a:chExt cx="3814979" cy="4679137"/>
            </a:xfrm>
          </p:grpSpPr>
          <p:grpSp>
            <p:nvGrpSpPr>
              <p:cNvPr id="30" name="组 31"/>
              <p:cNvGrpSpPr/>
              <p:nvPr/>
            </p:nvGrpSpPr>
            <p:grpSpPr>
              <a:xfrm rot="2482433">
                <a:off x="1377055" y="4112587"/>
                <a:ext cx="1127448" cy="2340134"/>
                <a:chOff x="723595" y="814136"/>
                <a:chExt cx="725691" cy="1506246"/>
              </a:xfrm>
            </p:grpSpPr>
            <p:sp>
              <p:nvSpPr>
                <p:cNvPr id="45" name="椭圆 23"/>
                <p:cNvSpPr/>
                <p:nvPr/>
              </p:nvSpPr>
              <p:spPr>
                <a:xfrm>
                  <a:off x="723595" y="814136"/>
                  <a:ext cx="725691" cy="1506246"/>
                </a:xfrm>
                <a:custGeom>
                  <a:avLst/>
                  <a:gdLst/>
                  <a:ahLst/>
                  <a:cxnLst/>
                  <a:rect l="l" t="t" r="r" b="b"/>
                  <a:pathLst>
                    <a:path w="725691" h="1506246">
                      <a:moveTo>
                        <a:pt x="362846" y="0"/>
                      </a:moveTo>
                      <a:lnTo>
                        <a:pt x="461266" y="73052"/>
                      </a:lnTo>
                      <a:cubicBezTo>
                        <a:pt x="620801" y="220436"/>
                        <a:pt x="725691" y="470029"/>
                        <a:pt x="725691" y="753123"/>
                      </a:cubicBezTo>
                      <a:cubicBezTo>
                        <a:pt x="725691" y="1036217"/>
                        <a:pt x="620801" y="1285810"/>
                        <a:pt x="461266" y="1433194"/>
                      </a:cubicBezTo>
                      <a:lnTo>
                        <a:pt x="362846" y="1506246"/>
                      </a:lnTo>
                      <a:lnTo>
                        <a:pt x="264425" y="1433194"/>
                      </a:lnTo>
                      <a:cubicBezTo>
                        <a:pt x="104890" y="1285810"/>
                        <a:pt x="0" y="1036217"/>
                        <a:pt x="0" y="753123"/>
                      </a:cubicBezTo>
                      <a:cubicBezTo>
                        <a:pt x="0" y="470029"/>
                        <a:pt x="104890" y="220436"/>
                        <a:pt x="264425" y="73052"/>
                      </a:cubicBezTo>
                      <a:close/>
                    </a:path>
                  </a:pathLst>
                </a:cu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46" name="椭圆 23"/>
                <p:cNvSpPr/>
                <p:nvPr/>
              </p:nvSpPr>
              <p:spPr>
                <a:xfrm>
                  <a:off x="825086" y="927226"/>
                  <a:ext cx="522710" cy="1084936"/>
                </a:xfrm>
                <a:custGeom>
                  <a:avLst/>
                  <a:gdLst/>
                  <a:ahLst/>
                  <a:cxnLst/>
                  <a:rect l="l" t="t" r="r" b="b"/>
                  <a:pathLst>
                    <a:path w="725691" h="1506246">
                      <a:moveTo>
                        <a:pt x="362846" y="0"/>
                      </a:moveTo>
                      <a:lnTo>
                        <a:pt x="461266" y="73052"/>
                      </a:lnTo>
                      <a:cubicBezTo>
                        <a:pt x="620801" y="220436"/>
                        <a:pt x="725691" y="470029"/>
                        <a:pt x="725691" y="753123"/>
                      </a:cubicBezTo>
                      <a:cubicBezTo>
                        <a:pt x="725691" y="1036217"/>
                        <a:pt x="620801" y="1285810"/>
                        <a:pt x="461266" y="1433194"/>
                      </a:cubicBezTo>
                      <a:lnTo>
                        <a:pt x="362846" y="1506246"/>
                      </a:lnTo>
                      <a:lnTo>
                        <a:pt x="264425" y="1433194"/>
                      </a:lnTo>
                      <a:cubicBezTo>
                        <a:pt x="104890" y="1285810"/>
                        <a:pt x="0" y="1036217"/>
                        <a:pt x="0" y="753123"/>
                      </a:cubicBezTo>
                      <a:cubicBezTo>
                        <a:pt x="0" y="470029"/>
                        <a:pt x="104890" y="220436"/>
                        <a:pt x="264425" y="73052"/>
                      </a:cubicBez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47" name="椭圆 23"/>
                <p:cNvSpPr/>
                <p:nvPr/>
              </p:nvSpPr>
              <p:spPr>
                <a:xfrm>
                  <a:off x="884079" y="998031"/>
                  <a:ext cx="404724" cy="840046"/>
                </a:xfrm>
                <a:custGeom>
                  <a:avLst/>
                  <a:gdLst/>
                  <a:ahLst/>
                  <a:cxnLst/>
                  <a:rect l="l" t="t" r="r" b="b"/>
                  <a:pathLst>
                    <a:path w="725691" h="1506246">
                      <a:moveTo>
                        <a:pt x="362846" y="0"/>
                      </a:moveTo>
                      <a:lnTo>
                        <a:pt x="461266" y="73052"/>
                      </a:lnTo>
                      <a:cubicBezTo>
                        <a:pt x="620801" y="220436"/>
                        <a:pt x="725691" y="470029"/>
                        <a:pt x="725691" y="753123"/>
                      </a:cubicBezTo>
                      <a:cubicBezTo>
                        <a:pt x="725691" y="1036217"/>
                        <a:pt x="620801" y="1285810"/>
                        <a:pt x="461266" y="1433194"/>
                      </a:cubicBezTo>
                      <a:lnTo>
                        <a:pt x="362846" y="1506246"/>
                      </a:lnTo>
                      <a:lnTo>
                        <a:pt x="264425" y="1433194"/>
                      </a:lnTo>
                      <a:cubicBezTo>
                        <a:pt x="104890" y="1285810"/>
                        <a:pt x="0" y="1036217"/>
                        <a:pt x="0" y="753123"/>
                      </a:cubicBezTo>
                      <a:cubicBezTo>
                        <a:pt x="0" y="470029"/>
                        <a:pt x="104890" y="220436"/>
                        <a:pt x="264425" y="73052"/>
                      </a:cubicBezTo>
                      <a:close/>
                    </a:path>
                  </a:pathLst>
                </a:cu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48" name="椭圆 23"/>
                <p:cNvSpPr/>
                <p:nvPr/>
              </p:nvSpPr>
              <p:spPr>
                <a:xfrm>
                  <a:off x="971652" y="1040140"/>
                  <a:ext cx="236004" cy="489852"/>
                </a:xfrm>
                <a:custGeom>
                  <a:avLst/>
                  <a:gdLst/>
                  <a:ahLst/>
                  <a:cxnLst/>
                  <a:rect l="l" t="t" r="r" b="b"/>
                  <a:pathLst>
                    <a:path w="725691" h="1506246">
                      <a:moveTo>
                        <a:pt x="362846" y="0"/>
                      </a:moveTo>
                      <a:lnTo>
                        <a:pt x="461266" y="73052"/>
                      </a:lnTo>
                      <a:cubicBezTo>
                        <a:pt x="620801" y="220436"/>
                        <a:pt x="725691" y="470029"/>
                        <a:pt x="725691" y="753123"/>
                      </a:cubicBezTo>
                      <a:cubicBezTo>
                        <a:pt x="725691" y="1036217"/>
                        <a:pt x="620801" y="1285810"/>
                        <a:pt x="461266" y="1433194"/>
                      </a:cubicBezTo>
                      <a:lnTo>
                        <a:pt x="362846" y="1506246"/>
                      </a:lnTo>
                      <a:lnTo>
                        <a:pt x="264425" y="1433194"/>
                      </a:lnTo>
                      <a:cubicBezTo>
                        <a:pt x="104890" y="1285810"/>
                        <a:pt x="0" y="1036217"/>
                        <a:pt x="0" y="753123"/>
                      </a:cubicBezTo>
                      <a:cubicBezTo>
                        <a:pt x="0" y="470029"/>
                        <a:pt x="104890" y="220436"/>
                        <a:pt x="264425" y="73052"/>
                      </a:cubicBez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grpSp>
          <p:sp>
            <p:nvSpPr>
              <p:cNvPr id="31" name="椭圆 30"/>
              <p:cNvSpPr/>
              <p:nvPr/>
            </p:nvSpPr>
            <p:spPr>
              <a:xfrm rot="2482433">
                <a:off x="2398901" y="4123676"/>
                <a:ext cx="901987" cy="253683"/>
              </a:xfrm>
              <a:prstGeom prst="ellipse">
                <a:avLst/>
              </a:prstGeom>
              <a:solidFill>
                <a:srgbClr val="79797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32" name="同心圆 8"/>
              <p:cNvSpPr/>
              <p:nvPr/>
            </p:nvSpPr>
            <p:spPr>
              <a:xfrm rot="2482433">
                <a:off x="2681138" y="3116793"/>
                <a:ext cx="1738780" cy="676560"/>
              </a:xfrm>
              <a:custGeom>
                <a:avLst/>
                <a:gdLst/>
                <a:ahLst/>
                <a:cxnLst/>
                <a:rect l="l" t="t" r="r" b="b"/>
                <a:pathLst>
                  <a:path w="1119180" h="435473">
                    <a:moveTo>
                      <a:pt x="559590" y="0"/>
                    </a:moveTo>
                    <a:cubicBezTo>
                      <a:pt x="702498" y="0"/>
                      <a:pt x="838641" y="18607"/>
                      <a:pt x="962470" y="52257"/>
                    </a:cubicBezTo>
                    <a:lnTo>
                      <a:pt x="1119180" y="106904"/>
                    </a:lnTo>
                    <a:lnTo>
                      <a:pt x="1118163" y="135913"/>
                    </a:lnTo>
                    <a:cubicBezTo>
                      <a:pt x="1115605" y="172296"/>
                      <a:pt x="1111788" y="208372"/>
                      <a:pt x="1106750" y="244104"/>
                    </a:cubicBezTo>
                    <a:lnTo>
                      <a:pt x="1066139" y="435473"/>
                    </a:lnTo>
                    <a:lnTo>
                      <a:pt x="1056365" y="429866"/>
                    </a:lnTo>
                    <a:cubicBezTo>
                      <a:pt x="929229" y="369699"/>
                      <a:pt x="753593" y="332484"/>
                      <a:pt x="559590" y="332484"/>
                    </a:cubicBezTo>
                    <a:cubicBezTo>
                      <a:pt x="365588" y="332484"/>
                      <a:pt x="189951" y="369699"/>
                      <a:pt x="62816" y="429866"/>
                    </a:cubicBezTo>
                    <a:lnTo>
                      <a:pt x="53041" y="435473"/>
                    </a:lnTo>
                    <a:lnTo>
                      <a:pt x="12429" y="244104"/>
                    </a:lnTo>
                    <a:cubicBezTo>
                      <a:pt x="7391" y="208372"/>
                      <a:pt x="3574" y="172296"/>
                      <a:pt x="1016" y="135913"/>
                    </a:cubicBezTo>
                    <a:lnTo>
                      <a:pt x="0" y="106904"/>
                    </a:lnTo>
                    <a:lnTo>
                      <a:pt x="156710" y="52257"/>
                    </a:lnTo>
                    <a:cubicBezTo>
                      <a:pt x="280539" y="18607"/>
                      <a:pt x="416682" y="0"/>
                      <a:pt x="559590" y="0"/>
                    </a:cubicBezTo>
                    <a:close/>
                  </a:path>
                </a:pathLst>
              </a:custGeom>
              <a:solidFill>
                <a:srgbClr val="CBE4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33" name="同心圆 8"/>
              <p:cNvSpPr/>
              <p:nvPr/>
            </p:nvSpPr>
            <p:spPr>
              <a:xfrm rot="2482433">
                <a:off x="4590886" y="1773584"/>
                <a:ext cx="601148" cy="318203"/>
              </a:xfrm>
              <a:custGeom>
                <a:avLst/>
                <a:gdLst/>
                <a:ahLst/>
                <a:cxnLst/>
                <a:rect l="l" t="t" r="r" b="b"/>
                <a:pathLst>
                  <a:path w="386934" h="204814">
                    <a:moveTo>
                      <a:pt x="193467" y="0"/>
                    </a:moveTo>
                    <a:lnTo>
                      <a:pt x="199263" y="4750"/>
                    </a:lnTo>
                    <a:cubicBezTo>
                      <a:pt x="242253" y="43510"/>
                      <a:pt x="283192" y="84117"/>
                      <a:pt x="321922" y="126430"/>
                    </a:cubicBezTo>
                    <a:lnTo>
                      <a:pt x="386934" y="204814"/>
                    </a:lnTo>
                    <a:lnTo>
                      <a:pt x="335054" y="197192"/>
                    </a:lnTo>
                    <a:cubicBezTo>
                      <a:pt x="289320" y="192763"/>
                      <a:pt x="241967" y="190437"/>
                      <a:pt x="193466" y="190437"/>
                    </a:cubicBezTo>
                    <a:cubicBezTo>
                      <a:pt x="144966" y="190437"/>
                      <a:pt x="97613" y="192763"/>
                      <a:pt x="51879" y="197192"/>
                    </a:cubicBezTo>
                    <a:lnTo>
                      <a:pt x="0" y="204813"/>
                    </a:lnTo>
                    <a:lnTo>
                      <a:pt x="65011" y="126430"/>
                    </a:lnTo>
                    <a:cubicBezTo>
                      <a:pt x="103741" y="84117"/>
                      <a:pt x="144681" y="43510"/>
                      <a:pt x="187670" y="4750"/>
                    </a:cubicBezTo>
                    <a:close/>
                  </a:path>
                </a:pathLst>
              </a:custGeom>
              <a:solidFill>
                <a:srgbClr val="CBE4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34" name="椭圆 33"/>
              <p:cNvSpPr/>
              <p:nvPr/>
            </p:nvSpPr>
            <p:spPr>
              <a:xfrm rot="2482433">
                <a:off x="3733949" y="2201876"/>
                <a:ext cx="978734" cy="97873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35" name="椭圆 34"/>
              <p:cNvSpPr/>
              <p:nvPr/>
            </p:nvSpPr>
            <p:spPr>
              <a:xfrm rot="2482433">
                <a:off x="3785007" y="2252934"/>
                <a:ext cx="876618" cy="876618"/>
              </a:xfrm>
              <a:prstGeom prst="ellipse">
                <a:avLst/>
              </a:prstGeom>
              <a:solidFill>
                <a:srgbClr val="47AB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36" name="椭圆 35"/>
              <p:cNvSpPr/>
              <p:nvPr/>
            </p:nvSpPr>
            <p:spPr>
              <a:xfrm rot="2482433">
                <a:off x="3875662" y="2343589"/>
                <a:ext cx="695307" cy="695307"/>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37" name="梯形 17"/>
              <p:cNvSpPr/>
              <p:nvPr/>
            </p:nvSpPr>
            <p:spPr>
              <a:xfrm rot="2482433">
                <a:off x="2357989" y="4152708"/>
                <a:ext cx="677552" cy="543318"/>
              </a:xfrm>
              <a:custGeom>
                <a:avLst/>
                <a:gdLst/>
                <a:ahLst/>
                <a:cxnLst/>
                <a:rect l="l" t="t" r="r" b="b"/>
                <a:pathLst>
                  <a:path w="436112" h="349711">
                    <a:moveTo>
                      <a:pt x="218057" y="0"/>
                    </a:moveTo>
                    <a:cubicBezTo>
                      <a:pt x="298529" y="0"/>
                      <a:pt x="363764" y="21296"/>
                      <a:pt x="363764" y="47566"/>
                    </a:cubicBezTo>
                    <a:lnTo>
                      <a:pt x="363628" y="47787"/>
                    </a:lnTo>
                    <a:lnTo>
                      <a:pt x="363807" y="47787"/>
                    </a:lnTo>
                    <a:lnTo>
                      <a:pt x="436112" y="349711"/>
                    </a:lnTo>
                    <a:lnTo>
                      <a:pt x="0" y="349711"/>
                    </a:lnTo>
                    <a:lnTo>
                      <a:pt x="72305" y="47787"/>
                    </a:lnTo>
                    <a:lnTo>
                      <a:pt x="72487" y="47787"/>
                    </a:lnTo>
                    <a:lnTo>
                      <a:pt x="72350" y="47566"/>
                    </a:lnTo>
                    <a:cubicBezTo>
                      <a:pt x="72350" y="21296"/>
                      <a:pt x="137585" y="0"/>
                      <a:pt x="218057" y="0"/>
                    </a:cubicBezTo>
                    <a:close/>
                  </a:path>
                </a:pathLst>
              </a:custGeom>
              <a:solidFill>
                <a:srgbClr val="CBE4E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dirty="0">
                  <a:solidFill>
                    <a:srgbClr val="47ABB9"/>
                  </a:solidFill>
                  <a:latin typeface="Calibri" panose="020F0502020204030204"/>
                  <a:ea typeface="宋体" panose="02010600030101010101" pitchFamily="2" charset="-122"/>
                </a:endParaRPr>
              </a:p>
            </p:txBody>
          </p:sp>
          <p:sp>
            <p:nvSpPr>
              <p:cNvPr id="38" name="矩形 37"/>
              <p:cNvSpPr/>
              <p:nvPr/>
            </p:nvSpPr>
            <p:spPr>
              <a:xfrm rot="2482433">
                <a:off x="2117507" y="4581824"/>
                <a:ext cx="760273" cy="137219"/>
              </a:xfrm>
              <a:prstGeom prst="rect">
                <a:avLst/>
              </a:prstGeom>
              <a:solidFill>
                <a:srgbClr val="47ABB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39" name="矩形 38"/>
              <p:cNvSpPr/>
              <p:nvPr/>
            </p:nvSpPr>
            <p:spPr>
              <a:xfrm rot="2482433">
                <a:off x="2826643" y="3029100"/>
                <a:ext cx="118386" cy="2361221"/>
              </a:xfrm>
              <a:prstGeom prst="rect">
                <a:avLst/>
              </a:pr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40" name="矩形 39"/>
              <p:cNvSpPr/>
              <p:nvPr/>
            </p:nvSpPr>
            <p:spPr>
              <a:xfrm rot="2482433">
                <a:off x="2498974" y="3896850"/>
                <a:ext cx="118386" cy="1369741"/>
              </a:xfrm>
              <a:prstGeom prst="rect">
                <a:avLst/>
              </a:pr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41" name="矩形 32"/>
              <p:cNvSpPr/>
              <p:nvPr/>
            </p:nvSpPr>
            <p:spPr>
              <a:xfrm rot="2482433">
                <a:off x="1776595" y="2267681"/>
                <a:ext cx="727266" cy="2513993"/>
              </a:xfrm>
              <a:custGeom>
                <a:avLst/>
                <a:gdLst/>
                <a:ahLst/>
                <a:cxnLst/>
                <a:rect l="l" t="t" r="r" b="b"/>
                <a:pathLst>
                  <a:path w="468111" h="1618152">
                    <a:moveTo>
                      <a:pt x="325720" y="0"/>
                    </a:moveTo>
                    <a:lnTo>
                      <a:pt x="333327" y="144851"/>
                    </a:lnTo>
                    <a:cubicBezTo>
                      <a:pt x="350460" y="307151"/>
                      <a:pt x="392705" y="462850"/>
                      <a:pt x="456517" y="608754"/>
                    </a:cubicBezTo>
                    <a:lnTo>
                      <a:pt x="468111" y="631151"/>
                    </a:lnTo>
                    <a:lnTo>
                      <a:pt x="459812" y="642937"/>
                    </a:lnTo>
                    <a:cubicBezTo>
                      <a:pt x="322675" y="857903"/>
                      <a:pt x="235264" y="1183225"/>
                      <a:pt x="235264" y="1547325"/>
                    </a:cubicBezTo>
                    <a:lnTo>
                      <a:pt x="239023" y="1618152"/>
                    </a:lnTo>
                    <a:lnTo>
                      <a:pt x="67308" y="1618152"/>
                    </a:lnTo>
                    <a:lnTo>
                      <a:pt x="79877" y="1506476"/>
                    </a:lnTo>
                    <a:cubicBezTo>
                      <a:pt x="90848" y="1383994"/>
                      <a:pt x="96610" y="1257177"/>
                      <a:pt x="96610" y="1127286"/>
                    </a:cubicBezTo>
                    <a:cubicBezTo>
                      <a:pt x="96610" y="867504"/>
                      <a:pt x="73564" y="620018"/>
                      <a:pt x="31887" y="394918"/>
                    </a:cubicBezTo>
                    <a:lnTo>
                      <a:pt x="0" y="243703"/>
                    </a:lnTo>
                    <a:lnTo>
                      <a:pt x="134376" y="174436"/>
                    </a:lnTo>
                    <a:cubicBezTo>
                      <a:pt x="179186" y="145685"/>
                      <a:pt x="220927" y="112947"/>
                      <a:pt x="259034" y="76758"/>
                    </a:cubicBez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42" name="矩形 7"/>
              <p:cNvSpPr/>
              <p:nvPr/>
            </p:nvSpPr>
            <p:spPr>
              <a:xfrm rot="2482433">
                <a:off x="2561787" y="2564176"/>
                <a:ext cx="356251" cy="1120654"/>
              </a:xfrm>
              <a:custGeom>
                <a:avLst/>
                <a:gdLst/>
                <a:ahLst/>
                <a:cxnLst/>
                <a:rect l="l" t="t" r="r" b="b"/>
                <a:pathLst>
                  <a:path w="229304" h="721318">
                    <a:moveTo>
                      <a:pt x="86913" y="0"/>
                    </a:moveTo>
                    <a:lnTo>
                      <a:pt x="94520" y="144851"/>
                    </a:lnTo>
                    <a:cubicBezTo>
                      <a:pt x="111653" y="307151"/>
                      <a:pt x="153898" y="462850"/>
                      <a:pt x="217710" y="608754"/>
                    </a:cubicBezTo>
                    <a:lnTo>
                      <a:pt x="229304" y="631151"/>
                    </a:lnTo>
                    <a:lnTo>
                      <a:pt x="221005" y="642937"/>
                    </a:lnTo>
                    <a:lnTo>
                      <a:pt x="176141" y="721318"/>
                    </a:lnTo>
                    <a:lnTo>
                      <a:pt x="128621" y="629517"/>
                    </a:lnTo>
                    <a:cubicBezTo>
                      <a:pt x="57719" y="467401"/>
                      <a:pt x="13443" y="293194"/>
                      <a:pt x="654" y="111275"/>
                    </a:cubicBezTo>
                    <a:lnTo>
                      <a:pt x="0" y="92607"/>
                    </a:lnTo>
                    <a:lnTo>
                      <a:pt x="20227" y="76758"/>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43" name="矩形 32"/>
              <p:cNvSpPr/>
              <p:nvPr/>
            </p:nvSpPr>
            <p:spPr>
              <a:xfrm rot="2482433" flipH="1">
                <a:off x="3295880" y="3605881"/>
                <a:ext cx="727266" cy="2513993"/>
              </a:xfrm>
              <a:custGeom>
                <a:avLst/>
                <a:gdLst/>
                <a:ahLst/>
                <a:cxnLst/>
                <a:rect l="l" t="t" r="r" b="b"/>
                <a:pathLst>
                  <a:path w="468111" h="1618152">
                    <a:moveTo>
                      <a:pt x="325720" y="0"/>
                    </a:moveTo>
                    <a:lnTo>
                      <a:pt x="333327" y="144851"/>
                    </a:lnTo>
                    <a:cubicBezTo>
                      <a:pt x="350460" y="307151"/>
                      <a:pt x="392705" y="462850"/>
                      <a:pt x="456517" y="608754"/>
                    </a:cubicBezTo>
                    <a:lnTo>
                      <a:pt x="468111" y="631151"/>
                    </a:lnTo>
                    <a:lnTo>
                      <a:pt x="459812" y="642937"/>
                    </a:lnTo>
                    <a:cubicBezTo>
                      <a:pt x="322675" y="857903"/>
                      <a:pt x="235264" y="1183225"/>
                      <a:pt x="235264" y="1547325"/>
                    </a:cubicBezTo>
                    <a:lnTo>
                      <a:pt x="239023" y="1618152"/>
                    </a:lnTo>
                    <a:lnTo>
                      <a:pt x="67308" y="1618152"/>
                    </a:lnTo>
                    <a:lnTo>
                      <a:pt x="79877" y="1506476"/>
                    </a:lnTo>
                    <a:cubicBezTo>
                      <a:pt x="90848" y="1383994"/>
                      <a:pt x="96610" y="1257177"/>
                      <a:pt x="96610" y="1127286"/>
                    </a:cubicBezTo>
                    <a:cubicBezTo>
                      <a:pt x="96610" y="867504"/>
                      <a:pt x="73564" y="620018"/>
                      <a:pt x="31887" y="394918"/>
                    </a:cubicBezTo>
                    <a:lnTo>
                      <a:pt x="0" y="243703"/>
                    </a:lnTo>
                    <a:lnTo>
                      <a:pt x="134376" y="174436"/>
                    </a:lnTo>
                    <a:cubicBezTo>
                      <a:pt x="179186" y="145685"/>
                      <a:pt x="220927" y="112947"/>
                      <a:pt x="259034" y="76758"/>
                    </a:cubicBezTo>
                    <a:close/>
                  </a:path>
                </a:pathLst>
              </a:custGeom>
              <a:solidFill>
                <a:schemeClr val="tx1">
                  <a:lumMod val="50000"/>
                  <a:lumOff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sp>
            <p:nvSpPr>
              <p:cNvPr id="44" name="矩形 7"/>
              <p:cNvSpPr/>
              <p:nvPr/>
            </p:nvSpPr>
            <p:spPr>
              <a:xfrm rot="2482433" flipH="1">
                <a:off x="3802658" y="3657146"/>
                <a:ext cx="356251" cy="1120654"/>
              </a:xfrm>
              <a:custGeom>
                <a:avLst/>
                <a:gdLst/>
                <a:ahLst/>
                <a:cxnLst/>
                <a:rect l="l" t="t" r="r" b="b"/>
                <a:pathLst>
                  <a:path w="229304" h="721318">
                    <a:moveTo>
                      <a:pt x="86913" y="0"/>
                    </a:moveTo>
                    <a:lnTo>
                      <a:pt x="94520" y="144851"/>
                    </a:lnTo>
                    <a:cubicBezTo>
                      <a:pt x="111653" y="307151"/>
                      <a:pt x="153898" y="462850"/>
                      <a:pt x="217710" y="608754"/>
                    </a:cubicBezTo>
                    <a:lnTo>
                      <a:pt x="229304" y="631151"/>
                    </a:lnTo>
                    <a:lnTo>
                      <a:pt x="221005" y="642937"/>
                    </a:lnTo>
                    <a:lnTo>
                      <a:pt x="176141" y="721318"/>
                    </a:lnTo>
                    <a:lnTo>
                      <a:pt x="128621" y="629517"/>
                    </a:lnTo>
                    <a:cubicBezTo>
                      <a:pt x="57719" y="467401"/>
                      <a:pt x="13443" y="293194"/>
                      <a:pt x="654" y="111275"/>
                    </a:cubicBezTo>
                    <a:lnTo>
                      <a:pt x="0" y="92607"/>
                    </a:lnTo>
                    <a:lnTo>
                      <a:pt x="20227" y="76758"/>
                    </a:lnTo>
                    <a:close/>
                  </a:path>
                </a:pathLst>
              </a:custGeom>
              <a:solidFill>
                <a:schemeClr val="tx1">
                  <a:lumMod val="75000"/>
                  <a:lumOff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kumimoji="1" lang="zh-CN" altLang="en-US">
                  <a:solidFill>
                    <a:srgbClr val="47ABB9"/>
                  </a:solidFill>
                  <a:latin typeface="Calibri" panose="020F0502020204030204"/>
                  <a:ea typeface="宋体" panose="02010600030101010101" pitchFamily="2" charset="-122"/>
                </a:endParaRPr>
              </a:p>
            </p:txBody>
          </p:sp>
        </p:grpSp>
      </p:grpSp>
      <p:sp>
        <p:nvSpPr>
          <p:cNvPr id="49" name="文本框 1"/>
          <p:cNvSpPr txBox="1">
            <a:spLocks noChangeArrowheads="1"/>
          </p:cNvSpPr>
          <p:nvPr/>
        </p:nvSpPr>
        <p:spPr bwMode="auto">
          <a:xfrm>
            <a:off x="3014556" y="324874"/>
            <a:ext cx="624121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Nexa Light" panose="02000000000000000000" pitchFamily="50" charset="0"/>
                <a:ea typeface="微软雅黑" panose="020B0503020204020204" charset="-122"/>
              </a:defRPr>
            </a:lvl1pPr>
            <a:lvl2pPr marL="742950" indent="-285750">
              <a:defRPr sz="1300">
                <a:solidFill>
                  <a:schemeClr val="tx1"/>
                </a:solidFill>
                <a:latin typeface="Nexa Light" panose="02000000000000000000" pitchFamily="50" charset="0"/>
                <a:ea typeface="微软雅黑" panose="020B0503020204020204" charset="-122"/>
              </a:defRPr>
            </a:lvl2pPr>
            <a:lvl3pPr marL="1143000" indent="-228600">
              <a:defRPr sz="1300">
                <a:solidFill>
                  <a:schemeClr val="tx1"/>
                </a:solidFill>
                <a:latin typeface="Nexa Light" panose="02000000000000000000" pitchFamily="50" charset="0"/>
                <a:ea typeface="微软雅黑" panose="020B0503020204020204" charset="-122"/>
              </a:defRPr>
            </a:lvl3pPr>
            <a:lvl4pPr marL="1600200" indent="-228600">
              <a:defRPr sz="1300">
                <a:solidFill>
                  <a:schemeClr val="tx1"/>
                </a:solidFill>
                <a:latin typeface="Nexa Light" panose="02000000000000000000" pitchFamily="50" charset="0"/>
                <a:ea typeface="微软雅黑" panose="020B0503020204020204" charset="-122"/>
              </a:defRPr>
            </a:lvl4pPr>
            <a:lvl5pPr marL="2057400" indent="-228600">
              <a:defRPr sz="1300">
                <a:solidFill>
                  <a:schemeClr val="tx1"/>
                </a:solidFill>
                <a:latin typeface="Nexa Light" panose="02000000000000000000" pitchFamily="50"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charset="-122"/>
              </a:defRPr>
            </a:lvl9pPr>
          </a:lstStyle>
          <a:p>
            <a:pPr algn="ctr" eaLnBrk="1" hangingPunct="1"/>
            <a:r>
              <a:rPr lang="zh-CN" altLang="en-US" sz="5400" b="1" dirty="0">
                <a:solidFill>
                  <a:srgbClr val="47ABB9"/>
                </a:solidFill>
                <a:latin typeface="+mn-lt"/>
              </a:rPr>
              <a:t>目录</a:t>
            </a:r>
            <a:r>
              <a:rPr lang="zh-CN" altLang="en-US" sz="5400" dirty="0">
                <a:solidFill>
                  <a:srgbClr val="47ABB9"/>
                </a:solidFill>
                <a:latin typeface="+mn-lt"/>
              </a:rPr>
              <a:t> </a:t>
            </a:r>
            <a:r>
              <a:rPr lang="en-US" altLang="zh-CN" sz="5400" dirty="0">
                <a:solidFill>
                  <a:srgbClr val="47ABB9"/>
                </a:solidFill>
                <a:latin typeface="+mn-lt"/>
              </a:rPr>
              <a:t>/ </a:t>
            </a:r>
            <a:r>
              <a:rPr lang="en-US" altLang="zh-CN" sz="4400" dirty="0">
                <a:solidFill>
                  <a:srgbClr val="47ABB9"/>
                </a:solidFill>
                <a:latin typeface="+mn-lt"/>
              </a:rPr>
              <a:t>CONTENTS</a:t>
            </a:r>
            <a:endParaRPr lang="zh-CN" altLang="en-US" sz="4400" dirty="0">
              <a:solidFill>
                <a:srgbClr val="47ABB9"/>
              </a:solidFill>
              <a:latin typeface="+mn-lt"/>
            </a:endParaRPr>
          </a:p>
        </p:txBody>
      </p:sp>
      <p:grpSp>
        <p:nvGrpSpPr>
          <p:cNvPr id="51" name="组合 50"/>
          <p:cNvGrpSpPr/>
          <p:nvPr/>
        </p:nvGrpSpPr>
        <p:grpSpPr>
          <a:xfrm>
            <a:off x="6699250" y="1841992"/>
            <a:ext cx="5446395" cy="4376814"/>
            <a:chOff x="9713" y="3014"/>
            <a:chExt cx="8577" cy="4267"/>
          </a:xfrm>
        </p:grpSpPr>
        <p:sp>
          <p:nvSpPr>
            <p:cNvPr id="52" name="PA_矩形 217"/>
            <p:cNvSpPr>
              <a:spLocks noChangeArrowheads="1"/>
            </p:cNvSpPr>
            <p:nvPr>
              <p:custDataLst>
                <p:tags r:id="rId1"/>
              </p:custDataLst>
            </p:nvPr>
          </p:nvSpPr>
          <p:spPr bwMode="auto">
            <a:xfrm>
              <a:off x="9713" y="3217"/>
              <a:ext cx="281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a:t>
              </a:r>
              <a:r>
                <a:rPr lang="en-US" sz="2000" b="1" dirty="0">
                  <a:solidFill>
                    <a:srgbClr val="47ABB9"/>
                  </a:solidFill>
                  <a:latin typeface="微软雅黑" panose="020B0503020204020204" charset="-122"/>
                  <a:ea typeface="微软雅黑" panose="020B0503020204020204" charset="-122"/>
                  <a:cs typeface="微软雅黑" panose="020B0503020204020204" charset="-122"/>
                </a:rPr>
                <a:t>5</a:t>
              </a:r>
            </a:p>
          </p:txBody>
        </p:sp>
        <p:sp>
          <p:nvSpPr>
            <p:cNvPr id="53" name="PA_矩形 34"/>
            <p:cNvSpPr/>
            <p:nvPr>
              <p:custDataLst>
                <p:tags r:id="rId2"/>
              </p:custDataLst>
            </p:nvPr>
          </p:nvSpPr>
          <p:spPr bwMode="auto">
            <a:xfrm>
              <a:off x="13367" y="3014"/>
              <a:ext cx="4805" cy="1169"/>
            </a:xfrm>
            <a:prstGeom prst="rect">
              <a:avLst/>
            </a:prstGeom>
          </p:spPr>
          <p:txBody>
            <a:bodyPr wrap="square">
              <a:spAutoFit/>
            </a:bodyPr>
            <a:lstStyle/>
            <a:p>
              <a:pPr defTabSz="913765" fontAlgn="base">
                <a:spcBef>
                  <a:spcPct val="0"/>
                </a:spcBef>
                <a:spcAft>
                  <a:spcPct val="0"/>
                </a:spcAft>
              </a:pPr>
              <a:r>
                <a:rPr lang="zh-CN" altLang="en-US" b="1" dirty="0">
                  <a:solidFill>
                    <a:srgbClr val="47ABB9"/>
                  </a:solidFill>
                  <a:latin typeface="微软雅黑" panose="020B0503020204020204" charset="-122"/>
                  <a:ea typeface="微软雅黑" panose="020B0503020204020204" charset="-122"/>
                  <a:cs typeface="微软雅黑" panose="020B0503020204020204" charset="-122"/>
                </a:rPr>
                <a:t>STREAM, GRAPH, AND MACHINE</a:t>
              </a:r>
            </a:p>
            <a:p>
              <a:pPr defTabSz="913765" fontAlgn="base">
                <a:spcBef>
                  <a:spcPct val="0"/>
                </a:spcBef>
                <a:spcAft>
                  <a:spcPct val="0"/>
                </a:spcAft>
              </a:pPr>
              <a:r>
                <a:rPr lang="zh-CN" altLang="en-US" b="1" dirty="0">
                  <a:solidFill>
                    <a:srgbClr val="47ABB9"/>
                  </a:solidFill>
                  <a:latin typeface="微软雅黑" panose="020B0503020204020204" charset="-122"/>
                  <a:ea typeface="微软雅黑" panose="020B0503020204020204" charset="-122"/>
                  <a:cs typeface="微软雅黑" panose="020B0503020204020204" charset="-122"/>
                </a:rPr>
                <a:t>LEARNING PROCESSING SYSTEMS</a:t>
              </a:r>
            </a:p>
          </p:txBody>
        </p:sp>
        <p:grpSp>
          <p:nvGrpSpPr>
            <p:cNvPr id="54" name="PA_组合 220"/>
            <p:cNvGrpSpPr/>
            <p:nvPr>
              <p:custDataLst>
                <p:tags r:id="rId3"/>
              </p:custDataLst>
            </p:nvPr>
          </p:nvGrpSpPr>
          <p:grpSpPr>
            <a:xfrm>
              <a:off x="12788" y="3329"/>
              <a:ext cx="406" cy="406"/>
              <a:chOff x="5461936" y="1216183"/>
              <a:chExt cx="1255427" cy="1255427"/>
            </a:xfrm>
            <a:solidFill>
              <a:srgbClr val="47ABB9"/>
            </a:solidFill>
          </p:grpSpPr>
          <p:sp>
            <p:nvSpPr>
              <p:cNvPr id="5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5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57" name="PA_矩形 217"/>
            <p:cNvSpPr>
              <a:spLocks noChangeArrowheads="1"/>
            </p:cNvSpPr>
            <p:nvPr>
              <p:custDataLst>
                <p:tags r:id="rId4"/>
              </p:custDataLst>
            </p:nvPr>
          </p:nvSpPr>
          <p:spPr bwMode="auto">
            <a:xfrm>
              <a:off x="9713" y="4399"/>
              <a:ext cx="281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06</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58" name="PA_矩形 63"/>
            <p:cNvSpPr/>
            <p:nvPr>
              <p:custDataLst>
                <p:tags r:id="rId5"/>
              </p:custDataLst>
            </p:nvPr>
          </p:nvSpPr>
          <p:spPr bwMode="auto">
            <a:xfrm>
              <a:off x="13421" y="4302"/>
              <a:ext cx="3330" cy="689"/>
            </a:xfrm>
            <a:prstGeom prst="rect">
              <a:avLst/>
            </a:prstGeom>
          </p:spPr>
          <p:txBody>
            <a:bodyPr wrap="square">
              <a:spAutoFit/>
            </a:bodyPr>
            <a:lstStyle/>
            <a:p>
              <a:pPr defTabSz="913765" fontAlgn="base">
                <a:spcBef>
                  <a:spcPct val="0"/>
                </a:spcBef>
                <a:spcAft>
                  <a:spcPct val="0"/>
                </a:spcAft>
              </a:pP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BIG DATA BENCHMARK</a:t>
              </a:r>
            </a:p>
          </p:txBody>
        </p:sp>
        <p:grpSp>
          <p:nvGrpSpPr>
            <p:cNvPr id="59" name="PA_组合 220"/>
            <p:cNvGrpSpPr/>
            <p:nvPr>
              <p:custDataLst>
                <p:tags r:id="rId6"/>
              </p:custDataLst>
            </p:nvPr>
          </p:nvGrpSpPr>
          <p:grpSpPr>
            <a:xfrm>
              <a:off x="12788" y="4511"/>
              <a:ext cx="406" cy="406"/>
              <a:chOff x="5461936" y="1216183"/>
              <a:chExt cx="1255427" cy="1255427"/>
            </a:xfrm>
            <a:solidFill>
              <a:srgbClr val="47ABB9"/>
            </a:solidFill>
          </p:grpSpPr>
          <p:sp>
            <p:nvSpPr>
              <p:cNvPr id="60"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61"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62" name="PA_矩形 217"/>
            <p:cNvSpPr>
              <a:spLocks noChangeArrowheads="1"/>
            </p:cNvSpPr>
            <p:nvPr>
              <p:custDataLst>
                <p:tags r:id="rId7"/>
              </p:custDataLst>
            </p:nvPr>
          </p:nvSpPr>
          <p:spPr bwMode="auto">
            <a:xfrm>
              <a:off x="9713" y="5581"/>
              <a:ext cx="281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07</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63" name="PA_矩形 69"/>
            <p:cNvSpPr/>
            <p:nvPr>
              <p:custDataLst>
                <p:tags r:id="rId8"/>
              </p:custDataLst>
            </p:nvPr>
          </p:nvSpPr>
          <p:spPr bwMode="auto">
            <a:xfrm>
              <a:off x="13421" y="5484"/>
              <a:ext cx="4869" cy="689"/>
            </a:xfrm>
            <a:prstGeom prst="rect">
              <a:avLst/>
            </a:prstGeom>
          </p:spPr>
          <p:txBody>
            <a:bodyPr wrap="square">
              <a:spAutoFit/>
            </a:bodyPr>
            <a:lstStyle/>
            <a:p>
              <a:pPr defTabSz="913765" fontAlgn="base">
                <a:spcBef>
                  <a:spcPct val="0"/>
                </a:spcBef>
                <a:spcAft>
                  <a:spcPct val="0"/>
                </a:spcAft>
              </a:pP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OPEN RESEARCH ISSUES</a:t>
              </a:r>
            </a:p>
          </p:txBody>
        </p:sp>
        <p:grpSp>
          <p:nvGrpSpPr>
            <p:cNvPr id="64" name="PA_组合 220"/>
            <p:cNvGrpSpPr/>
            <p:nvPr>
              <p:custDataLst>
                <p:tags r:id="rId9"/>
              </p:custDataLst>
            </p:nvPr>
          </p:nvGrpSpPr>
          <p:grpSpPr>
            <a:xfrm>
              <a:off x="12788" y="5693"/>
              <a:ext cx="406" cy="406"/>
              <a:chOff x="5461936" y="1216183"/>
              <a:chExt cx="1255427" cy="1255427"/>
            </a:xfrm>
            <a:solidFill>
              <a:srgbClr val="47ABB9"/>
            </a:solidFill>
          </p:grpSpPr>
          <p:sp>
            <p:nvSpPr>
              <p:cNvPr id="65"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66"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sp>
          <p:nvSpPr>
            <p:cNvPr id="67" name="PA_矩形 217"/>
            <p:cNvSpPr>
              <a:spLocks noChangeArrowheads="1"/>
            </p:cNvSpPr>
            <p:nvPr>
              <p:custDataLst>
                <p:tags r:id="rId10"/>
              </p:custDataLst>
            </p:nvPr>
          </p:nvSpPr>
          <p:spPr bwMode="auto">
            <a:xfrm>
              <a:off x="9713" y="6763"/>
              <a:ext cx="2819"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9" tIns="45719" rIns="91439" bIns="45719">
              <a:spAutoFit/>
            </a:bodyPr>
            <a:lstStyle/>
            <a:p>
              <a:pPr defTabSz="913765" fontAlgn="base">
                <a:spcBef>
                  <a:spcPct val="0"/>
                </a:spcBef>
                <a:spcAft>
                  <a:spcPct val="0"/>
                </a:spcAft>
              </a:pP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CHAPTER</a:t>
              </a: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 </a:t>
              </a:r>
              <a:r>
                <a:rPr lang="en-US" altLang="zh-CN" sz="2000" b="1" dirty="0">
                  <a:solidFill>
                    <a:srgbClr val="47ABB9"/>
                  </a:solidFill>
                  <a:latin typeface="微软雅黑" panose="020B0503020204020204" charset="-122"/>
                  <a:ea typeface="微软雅黑" panose="020B0503020204020204" charset="-122"/>
                  <a:cs typeface="微软雅黑" panose="020B0503020204020204" charset="-122"/>
                </a:rPr>
                <a:t>08</a:t>
              </a:r>
              <a:endParaRPr lang="zh-CN" altLang="en-US" sz="2000" b="1" dirty="0">
                <a:solidFill>
                  <a:srgbClr val="47ABB9"/>
                </a:solidFill>
                <a:latin typeface="微软雅黑" panose="020B0503020204020204" charset="-122"/>
                <a:ea typeface="微软雅黑" panose="020B0503020204020204" charset="-122"/>
                <a:cs typeface="微软雅黑" panose="020B0503020204020204" charset="-122"/>
              </a:endParaRPr>
            </a:p>
          </p:txBody>
        </p:sp>
        <p:sp>
          <p:nvSpPr>
            <p:cNvPr id="68" name="PA_矩形 75"/>
            <p:cNvSpPr/>
            <p:nvPr>
              <p:custDataLst>
                <p:tags r:id="rId11"/>
              </p:custDataLst>
            </p:nvPr>
          </p:nvSpPr>
          <p:spPr bwMode="auto">
            <a:xfrm>
              <a:off x="13421" y="6873"/>
              <a:ext cx="3330" cy="389"/>
            </a:xfrm>
            <a:prstGeom prst="rect">
              <a:avLst/>
            </a:prstGeom>
          </p:spPr>
          <p:txBody>
            <a:bodyPr wrap="square">
              <a:spAutoFit/>
            </a:bodyPr>
            <a:lstStyle/>
            <a:p>
              <a:pPr defTabSz="913765" fontAlgn="base">
                <a:spcBef>
                  <a:spcPct val="0"/>
                </a:spcBef>
                <a:spcAft>
                  <a:spcPct val="0"/>
                </a:spcAft>
              </a:pPr>
              <a:r>
                <a:rPr lang="zh-CN" altLang="en-US" sz="2000" b="1" dirty="0">
                  <a:solidFill>
                    <a:srgbClr val="47ABB9"/>
                  </a:solidFill>
                  <a:latin typeface="微软雅黑" panose="020B0503020204020204" charset="-122"/>
                  <a:ea typeface="微软雅黑" panose="020B0503020204020204" charset="-122"/>
                  <a:cs typeface="微软雅黑" panose="020B0503020204020204" charset="-122"/>
                </a:rPr>
                <a:t>CONCLUSION</a:t>
              </a:r>
            </a:p>
          </p:txBody>
        </p:sp>
        <p:grpSp>
          <p:nvGrpSpPr>
            <p:cNvPr id="69" name="PA_组合 220"/>
            <p:cNvGrpSpPr/>
            <p:nvPr>
              <p:custDataLst>
                <p:tags r:id="rId12"/>
              </p:custDataLst>
            </p:nvPr>
          </p:nvGrpSpPr>
          <p:grpSpPr>
            <a:xfrm>
              <a:off x="12788" y="6875"/>
              <a:ext cx="406" cy="406"/>
              <a:chOff x="5461936" y="1216183"/>
              <a:chExt cx="1255427" cy="1255427"/>
            </a:xfrm>
            <a:solidFill>
              <a:srgbClr val="47ABB9"/>
            </a:solidFill>
          </p:grpSpPr>
          <p:sp>
            <p:nvSpPr>
              <p:cNvPr id="70" name="任意多边形 221"/>
              <p:cNvSpPr/>
              <p:nvPr/>
            </p:nvSpPr>
            <p:spPr>
              <a:xfrm rot="2700000">
                <a:off x="5685716" y="1500309"/>
                <a:ext cx="687172" cy="687172"/>
              </a:xfrm>
              <a:custGeom>
                <a:avLst/>
                <a:gdLst>
                  <a:gd name="connsiteX0" fmla="*/ 0 w 687172"/>
                  <a:gd name="connsiteY0" fmla="*/ 1 h 687172"/>
                  <a:gd name="connsiteX1" fmla="*/ 477930 w 687172"/>
                  <a:gd name="connsiteY1" fmla="*/ 0 h 687172"/>
                  <a:gd name="connsiteX2" fmla="*/ 687172 w 687172"/>
                  <a:gd name="connsiteY2" fmla="*/ 209242 h 687172"/>
                  <a:gd name="connsiteX3" fmla="*/ 687172 w 687172"/>
                  <a:gd name="connsiteY3" fmla="*/ 687172 h 687172"/>
                  <a:gd name="connsiteX4" fmla="*/ 574946 w 687172"/>
                  <a:gd name="connsiteY4" fmla="*/ 687172 h 687172"/>
                  <a:gd name="connsiteX5" fmla="*/ 574945 w 687172"/>
                  <a:gd name="connsiteY5" fmla="*/ 238336 h 687172"/>
                  <a:gd name="connsiteX6" fmla="*/ 448836 w 687172"/>
                  <a:gd name="connsiteY6" fmla="*/ 112227 h 687172"/>
                  <a:gd name="connsiteX7" fmla="*/ 0 w 687172"/>
                  <a:gd name="connsiteY7" fmla="*/ 112227 h 68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7172" h="687172">
                    <a:moveTo>
                      <a:pt x="0" y="1"/>
                    </a:moveTo>
                    <a:lnTo>
                      <a:pt x="477930" y="0"/>
                    </a:lnTo>
                    <a:cubicBezTo>
                      <a:pt x="593491" y="0"/>
                      <a:pt x="687172" y="93681"/>
                      <a:pt x="687172" y="209242"/>
                    </a:cubicBezTo>
                    <a:lnTo>
                      <a:pt x="687172" y="687172"/>
                    </a:lnTo>
                    <a:lnTo>
                      <a:pt x="574946" y="687172"/>
                    </a:lnTo>
                    <a:lnTo>
                      <a:pt x="574945" y="238336"/>
                    </a:lnTo>
                    <a:cubicBezTo>
                      <a:pt x="574946" y="168688"/>
                      <a:pt x="518485" y="112227"/>
                      <a:pt x="448836" y="112227"/>
                    </a:cubicBezTo>
                    <a:lnTo>
                      <a:pt x="0" y="1122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sp>
            <p:nvSpPr>
              <p:cNvPr id="71" name="任意多边形 222"/>
              <p:cNvSpPr/>
              <p:nvPr/>
            </p:nvSpPr>
            <p:spPr>
              <a:xfrm rot="2700000">
                <a:off x="5461936" y="1216183"/>
                <a:ext cx="1255427" cy="1255427"/>
              </a:xfrm>
              <a:custGeom>
                <a:avLst/>
                <a:gdLst>
                  <a:gd name="connsiteX0" fmla="*/ 238336 w 1255427"/>
                  <a:gd name="connsiteY0" fmla="*/ 112227 h 1255427"/>
                  <a:gd name="connsiteX1" fmla="*/ 112227 w 1255427"/>
                  <a:gd name="connsiteY1" fmla="*/ 238336 h 1255427"/>
                  <a:gd name="connsiteX2" fmla="*/ 112227 w 1255427"/>
                  <a:gd name="connsiteY2" fmla="*/ 1017091 h 1255427"/>
                  <a:gd name="connsiteX3" fmla="*/ 238336 w 1255427"/>
                  <a:gd name="connsiteY3" fmla="*/ 1143200 h 1255427"/>
                  <a:gd name="connsiteX4" fmla="*/ 1017091 w 1255427"/>
                  <a:gd name="connsiteY4" fmla="*/ 1143200 h 1255427"/>
                  <a:gd name="connsiteX5" fmla="*/ 1143200 w 1255427"/>
                  <a:gd name="connsiteY5" fmla="*/ 1017091 h 1255427"/>
                  <a:gd name="connsiteX6" fmla="*/ 1143200 w 1255427"/>
                  <a:gd name="connsiteY6" fmla="*/ 238336 h 1255427"/>
                  <a:gd name="connsiteX7" fmla="*/ 1017091 w 1255427"/>
                  <a:gd name="connsiteY7" fmla="*/ 112227 h 1255427"/>
                  <a:gd name="connsiteX8" fmla="*/ 209242 w 1255427"/>
                  <a:gd name="connsiteY8" fmla="*/ 0 h 1255427"/>
                  <a:gd name="connsiteX9" fmla="*/ 1046185 w 1255427"/>
                  <a:gd name="connsiteY9" fmla="*/ 0 h 1255427"/>
                  <a:gd name="connsiteX10" fmla="*/ 1255427 w 1255427"/>
                  <a:gd name="connsiteY10" fmla="*/ 209242 h 1255427"/>
                  <a:gd name="connsiteX11" fmla="*/ 1255427 w 1255427"/>
                  <a:gd name="connsiteY11" fmla="*/ 1046185 h 1255427"/>
                  <a:gd name="connsiteX12" fmla="*/ 1046185 w 1255427"/>
                  <a:gd name="connsiteY12" fmla="*/ 1255427 h 1255427"/>
                  <a:gd name="connsiteX13" fmla="*/ 209242 w 1255427"/>
                  <a:gd name="connsiteY13" fmla="*/ 1255427 h 1255427"/>
                  <a:gd name="connsiteX14" fmla="*/ 0 w 1255427"/>
                  <a:gd name="connsiteY14" fmla="*/ 1046185 h 1255427"/>
                  <a:gd name="connsiteX15" fmla="*/ 0 w 1255427"/>
                  <a:gd name="connsiteY15" fmla="*/ 209242 h 1255427"/>
                  <a:gd name="connsiteX16" fmla="*/ 209242 w 1255427"/>
                  <a:gd name="connsiteY16" fmla="*/ 0 h 1255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55427" h="1255427">
                    <a:moveTo>
                      <a:pt x="238336" y="112227"/>
                    </a:moveTo>
                    <a:cubicBezTo>
                      <a:pt x="168688" y="112227"/>
                      <a:pt x="112227" y="168688"/>
                      <a:pt x="112227" y="238336"/>
                    </a:cubicBezTo>
                    <a:lnTo>
                      <a:pt x="112227" y="1017091"/>
                    </a:lnTo>
                    <a:cubicBezTo>
                      <a:pt x="112227" y="1086739"/>
                      <a:pt x="168688" y="1143200"/>
                      <a:pt x="238336" y="1143200"/>
                    </a:cubicBezTo>
                    <a:lnTo>
                      <a:pt x="1017091" y="1143200"/>
                    </a:lnTo>
                    <a:cubicBezTo>
                      <a:pt x="1086739" y="1143200"/>
                      <a:pt x="1143200" y="1086739"/>
                      <a:pt x="1143200" y="1017091"/>
                    </a:cubicBezTo>
                    <a:lnTo>
                      <a:pt x="1143200" y="238336"/>
                    </a:lnTo>
                    <a:cubicBezTo>
                      <a:pt x="1143200" y="168688"/>
                      <a:pt x="1086739" y="112227"/>
                      <a:pt x="1017091" y="112227"/>
                    </a:cubicBezTo>
                    <a:close/>
                    <a:moveTo>
                      <a:pt x="209242" y="0"/>
                    </a:moveTo>
                    <a:lnTo>
                      <a:pt x="1046185" y="0"/>
                    </a:lnTo>
                    <a:cubicBezTo>
                      <a:pt x="1161746" y="0"/>
                      <a:pt x="1255427" y="93681"/>
                      <a:pt x="1255427" y="209242"/>
                    </a:cubicBezTo>
                    <a:lnTo>
                      <a:pt x="1255427" y="1046185"/>
                    </a:lnTo>
                    <a:cubicBezTo>
                      <a:pt x="1255427" y="1161746"/>
                      <a:pt x="1161746" y="1255427"/>
                      <a:pt x="1046185" y="1255427"/>
                    </a:cubicBezTo>
                    <a:lnTo>
                      <a:pt x="209242" y="1255427"/>
                    </a:lnTo>
                    <a:cubicBezTo>
                      <a:pt x="93681" y="1255427"/>
                      <a:pt x="0" y="1161746"/>
                      <a:pt x="0" y="1046185"/>
                    </a:cubicBezTo>
                    <a:lnTo>
                      <a:pt x="0" y="209242"/>
                    </a:lnTo>
                    <a:cubicBezTo>
                      <a:pt x="0" y="93681"/>
                      <a:pt x="93681" y="0"/>
                      <a:pt x="209242" y="0"/>
                    </a:cubicBezTo>
                    <a:close/>
                  </a:path>
                </a:pathLst>
              </a:custGeom>
              <a:grp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defTabSz="913765">
                  <a:defRPr/>
                </a:pPr>
                <a:endParaRPr lang="zh-CN" altLang="en-US" sz="2000">
                  <a:solidFill>
                    <a:srgbClr val="47ABB9"/>
                  </a:solidFill>
                  <a:latin typeface="微软雅黑 Light" panose="020B0502040204020203" charset="-122"/>
                  <a:ea typeface="微软雅黑 Light" panose="020B0502040204020203" charset="-122"/>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normAutofit/>
          </a:bodyPr>
          <a:lstStyle/>
          <a:p>
            <a:r>
              <a:rPr lang="zh-CN" altLang="en-US" dirty="0"/>
              <a:t>A. Stream Processing Systems</a:t>
            </a:r>
          </a:p>
        </p:txBody>
      </p:sp>
      <p:sp>
        <p:nvSpPr>
          <p:cNvPr id="12" name="文本框 11"/>
          <p:cNvSpPr txBox="1"/>
          <p:nvPr/>
        </p:nvSpPr>
        <p:spPr>
          <a:xfrm>
            <a:off x="1140460" y="2608580"/>
            <a:ext cx="2493818" cy="461665"/>
          </a:xfrm>
          <a:prstGeom prst="rect">
            <a:avLst/>
          </a:prstGeom>
          <a:noFill/>
        </p:spPr>
        <p:txBody>
          <a:bodyPr wrap="square" rtlCol="0">
            <a:spAutoFit/>
          </a:bodyPr>
          <a:lstStyle/>
          <a:p>
            <a:r>
              <a:rPr lang="en-US" altLang="zh-CN" sz="2400" dirty="0">
                <a:solidFill>
                  <a:srgbClr val="002060"/>
                </a:solidFill>
                <a:latin typeface="Segoe UI" panose="020B0502040204020203" pitchFamily="34" charset="0"/>
                <a:cs typeface="Segoe UI" panose="020B0502040204020203" pitchFamily="34" charset="0"/>
              </a:rPr>
              <a:t>Storm</a:t>
            </a:r>
            <a:endParaRPr lang="zh-CN" altLang="en-US" sz="2400" dirty="0">
              <a:solidFill>
                <a:srgbClr val="002060"/>
              </a:solidFill>
              <a:latin typeface="Segoe UI" panose="020B0502040204020203" pitchFamily="34" charset="0"/>
              <a:cs typeface="Segoe UI" panose="020B0502040204020203" pitchFamily="34" charset="0"/>
            </a:endParaRPr>
          </a:p>
        </p:txBody>
      </p:sp>
      <p:grpSp>
        <p:nvGrpSpPr>
          <p:cNvPr id="4" name="组合 3"/>
          <p:cNvGrpSpPr/>
          <p:nvPr/>
        </p:nvGrpSpPr>
        <p:grpSpPr>
          <a:xfrm>
            <a:off x="3477895" y="2901950"/>
            <a:ext cx="5001895" cy="2193290"/>
            <a:chOff x="7025" y="1745"/>
            <a:chExt cx="7877" cy="3454"/>
          </a:xfrm>
        </p:grpSpPr>
        <p:grpSp>
          <p:nvGrpSpPr>
            <p:cNvPr id="8" name="组合 7"/>
            <p:cNvGrpSpPr/>
            <p:nvPr/>
          </p:nvGrpSpPr>
          <p:grpSpPr>
            <a:xfrm>
              <a:off x="9600" y="2327"/>
              <a:ext cx="3103" cy="2872"/>
              <a:chOff x="635432" y="1702384"/>
              <a:chExt cx="1970594" cy="1823583"/>
            </a:xfrm>
          </p:grpSpPr>
          <p:sp>
            <p:nvSpPr>
              <p:cNvPr id="3" name="椭圆 2"/>
              <p:cNvSpPr/>
              <p:nvPr/>
            </p:nvSpPr>
            <p:spPr>
              <a:xfrm>
                <a:off x="1210047" y="1702384"/>
                <a:ext cx="436136" cy="4077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flipH="1">
                <a:off x="739140" y="2075038"/>
                <a:ext cx="574149" cy="131882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3" idx="5"/>
              </p:cNvCxnSpPr>
              <p:nvPr/>
            </p:nvCxnSpPr>
            <p:spPr>
              <a:xfrm>
                <a:off x="1582312" y="2050455"/>
                <a:ext cx="821561" cy="683996"/>
              </a:xfrm>
              <a:prstGeom prst="line">
                <a:avLst/>
              </a:prstGeom>
              <a:ln w="19050"/>
            </p:spPr>
            <p:style>
              <a:lnRef idx="1">
                <a:schemeClr val="accent4"/>
              </a:lnRef>
              <a:fillRef idx="0">
                <a:schemeClr val="accent4"/>
              </a:fillRef>
              <a:effectRef idx="0">
                <a:schemeClr val="accent4"/>
              </a:effectRef>
              <a:fontRef idx="minor">
                <a:schemeClr val="tx1"/>
              </a:fontRef>
            </p:style>
          </p:cxnSp>
          <p:sp>
            <p:nvSpPr>
              <p:cNvPr id="22" name="椭圆 21"/>
              <p:cNvSpPr/>
              <p:nvPr/>
            </p:nvSpPr>
            <p:spPr>
              <a:xfrm>
                <a:off x="635432" y="3332032"/>
                <a:ext cx="207416" cy="1939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310931" y="2691808"/>
                <a:ext cx="295095" cy="2759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9927" y="1745"/>
              <a:ext cx="2093" cy="582"/>
            </a:xfrm>
            <a:prstGeom prst="rect">
              <a:avLst/>
            </a:prstGeom>
            <a:noFill/>
          </p:spPr>
          <p:txBody>
            <a:bodyPr wrap="square" rtlCol="0">
              <a:spAutoFit/>
            </a:bodyPr>
            <a:lstStyle/>
            <a:p>
              <a:r>
                <a:rPr lang="en-US" altLang="zh-CN" dirty="0">
                  <a:solidFill>
                    <a:srgbClr val="002060"/>
                  </a:solidFill>
                </a:rPr>
                <a:t>Nimbus</a:t>
              </a:r>
              <a:endParaRPr lang="zh-CN" altLang="en-US" dirty="0">
                <a:solidFill>
                  <a:srgbClr val="002060"/>
                </a:solidFill>
              </a:endParaRPr>
            </a:p>
          </p:txBody>
        </p:sp>
        <p:sp>
          <p:nvSpPr>
            <p:cNvPr id="15" name="文本框 14"/>
            <p:cNvSpPr txBox="1"/>
            <p:nvPr/>
          </p:nvSpPr>
          <p:spPr>
            <a:xfrm>
              <a:off x="7025" y="4320"/>
              <a:ext cx="2151" cy="582"/>
            </a:xfrm>
            <a:prstGeom prst="rect">
              <a:avLst/>
            </a:prstGeom>
            <a:noFill/>
          </p:spPr>
          <p:txBody>
            <a:bodyPr wrap="square" rtlCol="0">
              <a:spAutoFit/>
            </a:bodyPr>
            <a:lstStyle/>
            <a:p>
              <a:r>
                <a:rPr lang="zh-CN" altLang="en-US" dirty="0">
                  <a:solidFill>
                    <a:srgbClr val="002060"/>
                  </a:solidFill>
                </a:rPr>
                <a:t>工作节点</a:t>
              </a:r>
            </a:p>
          </p:txBody>
        </p:sp>
        <p:sp>
          <p:nvSpPr>
            <p:cNvPr id="24" name="文本框 23"/>
            <p:cNvSpPr txBox="1"/>
            <p:nvPr/>
          </p:nvSpPr>
          <p:spPr>
            <a:xfrm>
              <a:off x="12810" y="3397"/>
              <a:ext cx="2093" cy="582"/>
            </a:xfrm>
            <a:prstGeom prst="rect">
              <a:avLst/>
            </a:prstGeom>
            <a:noFill/>
          </p:spPr>
          <p:txBody>
            <a:bodyPr wrap="square" rtlCol="0">
              <a:spAutoFit/>
            </a:bodyPr>
            <a:lstStyle/>
            <a:p>
              <a:r>
                <a:rPr lang="en-US" altLang="zh-CN" dirty="0">
                  <a:solidFill>
                    <a:srgbClr val="002060"/>
                  </a:solidFill>
                </a:rPr>
                <a:t>Zookeeper</a:t>
              </a:r>
              <a:endParaRPr lang="zh-CN" altLang="en-US" dirty="0">
                <a:solidFill>
                  <a:srgbClr val="002060"/>
                </a:solidFill>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normAutofit/>
          </a:bodyPr>
          <a:lstStyle/>
          <a:p>
            <a:r>
              <a:rPr lang="zh-CN" altLang="en-US" dirty="0"/>
              <a:t>B. Graph Processing Systems</a:t>
            </a:r>
          </a:p>
        </p:txBody>
      </p:sp>
      <p:sp>
        <p:nvSpPr>
          <p:cNvPr id="10" name="文本框 9"/>
          <p:cNvSpPr txBox="1"/>
          <p:nvPr/>
        </p:nvSpPr>
        <p:spPr>
          <a:xfrm>
            <a:off x="545271" y="2529851"/>
            <a:ext cx="2493818" cy="461665"/>
          </a:xfrm>
          <a:prstGeom prst="rect">
            <a:avLst/>
          </a:prstGeom>
          <a:noFill/>
        </p:spPr>
        <p:txBody>
          <a:bodyPr wrap="square" rtlCol="0">
            <a:spAutoFit/>
          </a:bodyPr>
          <a:lstStyle/>
          <a:p>
            <a:r>
              <a:rPr lang="en-US" altLang="zh-CN" sz="2400" dirty="0" err="1"/>
              <a:t>GraphLab</a:t>
            </a:r>
            <a:endParaRPr lang="en-US" altLang="zh-CN" sz="2400" dirty="0">
              <a:solidFill>
                <a:srgbClr val="0070C0"/>
              </a:solidFill>
              <a:latin typeface="Segoe UI" panose="020B0502040204020203" pitchFamily="34" charset="0"/>
              <a:cs typeface="Segoe UI" panose="020B0502040204020203" pitchFamily="34" charset="0"/>
            </a:endParaRPr>
          </a:p>
        </p:txBody>
      </p:sp>
      <p:sp>
        <p:nvSpPr>
          <p:cNvPr id="5" name="AutoShape 2" descr="https://upload-images.jianshu.io/upload_images/2223720-f3f36dc4bd9daa34.png?imageMogr2/auto-orient/strip%7CimageView2/2/w/526/format/webp"/>
          <p:cNvSpPr>
            <a:spLocks noChangeAspect="1" noChangeArrowheads="1"/>
          </p:cNvSpPr>
          <p:nvPr/>
        </p:nvSpPr>
        <p:spPr bwMode="auto">
          <a:xfrm>
            <a:off x="7269208" y="4364300"/>
            <a:ext cx="2387409" cy="238740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9680" y="1909445"/>
            <a:ext cx="7185025" cy="38766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normAutofit/>
          </a:bodyPr>
          <a:lstStyle/>
          <a:p>
            <a:r>
              <a:rPr lang="zh-CN" altLang="en-US" dirty="0"/>
              <a:t>C. Machine Learning Processing Systems</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2929" y="1717873"/>
            <a:ext cx="8077673" cy="45369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558540" y="1019175"/>
            <a:ext cx="5808345" cy="4591050"/>
            <a:chOff x="6003" y="1788"/>
            <a:chExt cx="7490" cy="6028"/>
          </a:xfrm>
        </p:grpSpPr>
        <p:grpSp>
          <p:nvGrpSpPr>
            <p:cNvPr id="9" name="组合 8"/>
            <p:cNvGrpSpPr/>
            <p:nvPr/>
          </p:nvGrpSpPr>
          <p:grpSpPr>
            <a:xfrm>
              <a:off x="6003" y="1788"/>
              <a:ext cx="7490" cy="5848"/>
              <a:chOff x="6285" y="2446"/>
              <a:chExt cx="6833" cy="5377"/>
            </a:xfrm>
          </p:grpSpPr>
          <p:sp>
            <p:nvSpPr>
              <p:cNvPr id="2" name="PA_椭圆 6"/>
              <p:cNvSpPr>
                <a:spLocks noChangeArrowheads="1"/>
              </p:cNvSpPr>
              <p:nvPr>
                <p:custDataLst>
                  <p:tags r:id="rId2"/>
                </p:custDataLst>
              </p:nvPr>
            </p:nvSpPr>
            <p:spPr bwMode="auto">
              <a:xfrm>
                <a:off x="7010" y="2446"/>
                <a:ext cx="5380" cy="5377"/>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PA_同心圆 8"/>
              <p:cNvSpPr>
                <a:spLocks noChangeArrowheads="1"/>
              </p:cNvSpPr>
              <p:nvPr>
                <p:custDataLst>
                  <p:tags r:id="rId3"/>
                </p:custDataLst>
              </p:nvPr>
            </p:nvSpPr>
            <p:spPr bwMode="auto">
              <a:xfrm>
                <a:off x="7155" y="2603"/>
                <a:ext cx="5063" cy="5063"/>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6285" y="2746"/>
                <a:ext cx="1238" cy="89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11953" y="6606"/>
                <a:ext cx="1165" cy="84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7" name="空心弧 15"/>
            <p:cNvSpPr>
              <a:spLocks noChangeArrowheads="1"/>
            </p:cNvSpPr>
            <p:nvPr/>
          </p:nvSpPr>
          <p:spPr bwMode="auto">
            <a:xfrm rot="12768983">
              <a:off x="6462" y="2233"/>
              <a:ext cx="6119" cy="5583"/>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矩形 9"/>
            <p:cNvSpPr/>
            <p:nvPr/>
          </p:nvSpPr>
          <p:spPr>
            <a:xfrm>
              <a:off x="8990" y="2762"/>
              <a:ext cx="1558" cy="1574"/>
            </a:xfrm>
            <a:prstGeom prst="rect">
              <a:avLst/>
            </a:prstGeom>
            <a:noFill/>
            <a:ln>
              <a:noFill/>
            </a:ln>
          </p:spPr>
          <p:txBody>
            <a:bodyPr wrap="squar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6</a:t>
              </a:r>
            </a:p>
          </p:txBody>
        </p:sp>
      </p:grpSp>
      <p:sp>
        <p:nvSpPr>
          <p:cNvPr id="3" name="PA_文本框 7"/>
          <p:cNvSpPr>
            <a:spLocks noChangeArrowheads="1"/>
          </p:cNvSpPr>
          <p:nvPr>
            <p:custDataLst>
              <p:tags r:id="rId1"/>
            </p:custDataLst>
          </p:nvPr>
        </p:nvSpPr>
        <p:spPr bwMode="auto">
          <a:xfrm>
            <a:off x="3934460" y="3168015"/>
            <a:ext cx="50552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fontAlgn="base">
              <a:spcBef>
                <a:spcPct val="0"/>
              </a:spcBef>
              <a:spcAft>
                <a:spcPct val="0"/>
              </a:spcAft>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BIG DATA BENCHMARK</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normAutofit/>
          </a:bodyPr>
          <a:lstStyle/>
          <a:p>
            <a:r>
              <a:rPr lang="zh-CN" altLang="en-US" dirty="0"/>
              <a:t>BIG DATA BENCHMARK</a:t>
            </a:r>
          </a:p>
        </p:txBody>
      </p:sp>
      <p:sp>
        <p:nvSpPr>
          <p:cNvPr id="3" name="文本框 2"/>
          <p:cNvSpPr txBox="1"/>
          <p:nvPr/>
        </p:nvSpPr>
        <p:spPr>
          <a:xfrm>
            <a:off x="1014095" y="1299845"/>
            <a:ext cx="8849360" cy="3107690"/>
          </a:xfrm>
          <a:prstGeom prst="rect">
            <a:avLst/>
          </a:prstGeom>
          <a:noFill/>
        </p:spPr>
        <p:txBody>
          <a:bodyPr wrap="square" rtlCol="0" anchor="t">
            <a:spAutoFit/>
          </a:bodyPr>
          <a:lstStyle/>
          <a:p>
            <a:r>
              <a:rPr lang="zh-CN" altLang="en-US" sz="2800" dirty="0"/>
              <a:t>• Measuring and comparing big data systems and</a:t>
            </a:r>
          </a:p>
          <a:p>
            <a:r>
              <a:rPr lang="zh-CN" altLang="en-US" sz="2800" dirty="0"/>
              <a:t>architecture.</a:t>
            </a:r>
          </a:p>
          <a:p>
            <a:r>
              <a:rPr lang="zh-CN" altLang="en-US" sz="2800" dirty="0"/>
              <a:t>• Being data-centric.</a:t>
            </a:r>
          </a:p>
          <a:p>
            <a:r>
              <a:rPr lang="zh-CN" altLang="en-US" sz="2800" dirty="0"/>
              <a:t>• Diverse and representative workloads.</a:t>
            </a:r>
          </a:p>
          <a:p>
            <a:r>
              <a:rPr lang="zh-CN" altLang="en-US" sz="2800" dirty="0"/>
              <a:t>• Covering representative software stacks.</a:t>
            </a:r>
          </a:p>
          <a:p>
            <a:r>
              <a:rPr lang="zh-CN" altLang="en-US" sz="2800" dirty="0"/>
              <a:t>• State-of-the-art techniques.</a:t>
            </a:r>
          </a:p>
          <a:p>
            <a:r>
              <a:rPr lang="zh-CN" altLang="en-US" sz="2800" dirty="0"/>
              <a:t>• Usability.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3558540" y="1019175"/>
            <a:ext cx="5808345" cy="4591050"/>
            <a:chOff x="6003" y="1788"/>
            <a:chExt cx="7490" cy="6028"/>
          </a:xfrm>
        </p:grpSpPr>
        <p:grpSp>
          <p:nvGrpSpPr>
            <p:cNvPr id="9" name="组合 8"/>
            <p:cNvGrpSpPr/>
            <p:nvPr/>
          </p:nvGrpSpPr>
          <p:grpSpPr>
            <a:xfrm>
              <a:off x="6003" y="1788"/>
              <a:ext cx="7490" cy="5848"/>
              <a:chOff x="6285" y="2446"/>
              <a:chExt cx="6833" cy="5377"/>
            </a:xfrm>
          </p:grpSpPr>
          <p:sp>
            <p:nvSpPr>
              <p:cNvPr id="2" name="PA_椭圆 6"/>
              <p:cNvSpPr>
                <a:spLocks noChangeArrowheads="1"/>
              </p:cNvSpPr>
              <p:nvPr>
                <p:custDataLst>
                  <p:tags r:id="rId2"/>
                </p:custDataLst>
              </p:nvPr>
            </p:nvSpPr>
            <p:spPr bwMode="auto">
              <a:xfrm>
                <a:off x="7010" y="2446"/>
                <a:ext cx="5380" cy="5377"/>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PA_同心圆 8"/>
              <p:cNvSpPr>
                <a:spLocks noChangeArrowheads="1"/>
              </p:cNvSpPr>
              <p:nvPr>
                <p:custDataLst>
                  <p:tags r:id="rId3"/>
                </p:custDataLst>
              </p:nvPr>
            </p:nvSpPr>
            <p:spPr bwMode="auto">
              <a:xfrm>
                <a:off x="7155" y="2603"/>
                <a:ext cx="5063" cy="5063"/>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6285" y="2746"/>
                <a:ext cx="1238" cy="89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11953" y="6606"/>
                <a:ext cx="1165" cy="84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7" name="空心弧 15"/>
            <p:cNvSpPr>
              <a:spLocks noChangeArrowheads="1"/>
            </p:cNvSpPr>
            <p:nvPr/>
          </p:nvSpPr>
          <p:spPr bwMode="auto">
            <a:xfrm rot="12768983">
              <a:off x="6462" y="2233"/>
              <a:ext cx="6119" cy="5583"/>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矩形 9"/>
            <p:cNvSpPr/>
            <p:nvPr/>
          </p:nvSpPr>
          <p:spPr>
            <a:xfrm>
              <a:off x="8990" y="2762"/>
              <a:ext cx="1558" cy="1574"/>
            </a:xfrm>
            <a:prstGeom prst="rect">
              <a:avLst/>
            </a:prstGeom>
            <a:noFill/>
            <a:ln>
              <a:noFill/>
            </a:ln>
          </p:spPr>
          <p:txBody>
            <a:bodyPr wrap="squar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7</a:t>
              </a:r>
            </a:p>
          </p:txBody>
        </p:sp>
      </p:grpSp>
      <p:sp>
        <p:nvSpPr>
          <p:cNvPr id="3" name="PA_文本框 7"/>
          <p:cNvSpPr>
            <a:spLocks noChangeArrowheads="1"/>
          </p:cNvSpPr>
          <p:nvPr>
            <p:custDataLst>
              <p:tags r:id="rId1"/>
            </p:custDataLst>
          </p:nvPr>
        </p:nvSpPr>
        <p:spPr bwMode="auto">
          <a:xfrm>
            <a:off x="4175125" y="3168015"/>
            <a:ext cx="50552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defTabSz="913765" fontAlgn="base">
              <a:spcBef>
                <a:spcPct val="0"/>
              </a:spcBef>
              <a:spcAft>
                <a:spcPct val="0"/>
              </a:spcAft>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OPEN RESEARCH ISSUES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30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normAutofit/>
          </a:bodyPr>
          <a:lstStyle/>
          <a:p>
            <a:r>
              <a:rPr lang="zh-CN" altLang="en-US" dirty="0">
                <a:sym typeface="+mn-ea"/>
              </a:rPr>
              <a:t>OPEN RESEARCH ISSUES</a:t>
            </a:r>
            <a:endParaRPr lang="zh-CN" altLang="en-US" dirty="0"/>
          </a:p>
        </p:txBody>
      </p:sp>
      <p:sp>
        <p:nvSpPr>
          <p:cNvPr id="4" name="文本框 3"/>
          <p:cNvSpPr txBox="1"/>
          <p:nvPr/>
        </p:nvSpPr>
        <p:spPr>
          <a:xfrm>
            <a:off x="983674" y="1105098"/>
            <a:ext cx="9310311" cy="5262245"/>
          </a:xfrm>
          <a:prstGeom prst="rect">
            <a:avLst/>
          </a:prstGeom>
          <a:noFill/>
        </p:spPr>
        <p:txBody>
          <a:bodyPr wrap="square" rtlCol="0">
            <a:spAutoFit/>
          </a:bodyPr>
          <a:lstStyle/>
          <a:p>
            <a:r>
              <a:rPr lang="zh-CN" altLang="en-US" sz="2400" dirty="0">
                <a:solidFill>
                  <a:srgbClr val="7030A0"/>
                </a:solidFill>
              </a:rPr>
              <a:t>新型数据模型：虽然目前已有成熟的大数据存储系统，但随着数据规模的不断扩大，原始数据来源也越来越多，仍然是一个巨大的挑战。</a:t>
            </a:r>
          </a:p>
          <a:p>
            <a:r>
              <a:rPr lang="zh-CN" altLang="en-US" sz="2400" dirty="0">
                <a:solidFill>
                  <a:srgbClr val="002060"/>
                </a:solidFill>
              </a:rPr>
              <a:t>新的处理模型：大数据量工作负载的数量也不断增加。</a:t>
            </a:r>
            <a:endParaRPr lang="en-US" altLang="zh-CN" sz="2400" dirty="0">
              <a:solidFill>
                <a:srgbClr val="002060"/>
              </a:solidFill>
            </a:endParaRPr>
          </a:p>
          <a:p>
            <a:r>
              <a:rPr lang="zh-CN" altLang="en-US" sz="2400" dirty="0">
                <a:solidFill>
                  <a:srgbClr val="0070C0"/>
                </a:solidFill>
              </a:rPr>
              <a:t>大数据基准：已经有一些为大数据开发的基准套件，本文讨论的</a:t>
            </a:r>
            <a:r>
              <a:rPr lang="en-US" altLang="zh-CN" sz="2400" dirty="0" err="1">
                <a:solidFill>
                  <a:srgbClr val="0070C0"/>
                </a:solidFill>
              </a:rPr>
              <a:t>BigDataBench</a:t>
            </a:r>
            <a:r>
              <a:rPr lang="zh-CN" altLang="en-US" sz="2400" dirty="0">
                <a:solidFill>
                  <a:srgbClr val="0070C0"/>
                </a:solidFill>
              </a:rPr>
              <a:t>就是最先进的。</a:t>
            </a:r>
            <a:endParaRPr lang="en-US" altLang="zh-CN" sz="2400" dirty="0">
              <a:solidFill>
                <a:srgbClr val="0070C0"/>
              </a:solidFill>
            </a:endParaRPr>
          </a:p>
          <a:p>
            <a:r>
              <a:rPr lang="zh-CN" altLang="en-US" sz="2400" dirty="0">
                <a:solidFill>
                  <a:srgbClr val="00B0F0"/>
                </a:solidFill>
              </a:rPr>
              <a:t>高性能计算：超级计算机在计算、内存访问和通信方面提供高性能。</a:t>
            </a:r>
            <a:endParaRPr lang="en-US" altLang="zh-CN" sz="2400" dirty="0">
              <a:solidFill>
                <a:srgbClr val="00B0F0"/>
              </a:solidFill>
            </a:endParaRPr>
          </a:p>
          <a:p>
            <a:r>
              <a:rPr lang="zh-CN" altLang="en-US" sz="2400" dirty="0">
                <a:solidFill>
                  <a:srgbClr val="00B050"/>
                </a:solidFill>
              </a:rPr>
              <a:t>能源效率：由于能源越来越成为大型计算集群的一个重要关注点，将每个大数据作业的能耗降到最低是一个尚未得到广泛应用的关键问题。</a:t>
            </a:r>
            <a:endParaRPr lang="en-US" altLang="zh-CN" sz="2400" dirty="0">
              <a:solidFill>
                <a:srgbClr val="00B050"/>
              </a:solidFill>
            </a:endParaRPr>
          </a:p>
          <a:p>
            <a:r>
              <a:rPr lang="zh-CN" altLang="en-US" sz="2400" dirty="0">
                <a:solidFill>
                  <a:srgbClr val="FF0000"/>
                </a:solidFill>
              </a:rPr>
              <a:t>大规模机器学习：集群上的分布式</a:t>
            </a:r>
            <a:r>
              <a:rPr lang="en-US" altLang="zh-CN" sz="2400" dirty="0">
                <a:solidFill>
                  <a:srgbClr val="FF0000"/>
                </a:solidFill>
              </a:rPr>
              <a:t>ML</a:t>
            </a:r>
            <a:r>
              <a:rPr lang="zh-CN" altLang="en-US" sz="2400" dirty="0">
                <a:solidFill>
                  <a:srgbClr val="FF0000"/>
                </a:solidFill>
              </a:rPr>
              <a:t>系统对于在工业规模上应用先进的</a:t>
            </a:r>
            <a:r>
              <a:rPr lang="en-US" altLang="zh-CN" sz="2400" dirty="0">
                <a:solidFill>
                  <a:srgbClr val="FF0000"/>
                </a:solidFill>
              </a:rPr>
              <a:t>ML</a:t>
            </a:r>
            <a:r>
              <a:rPr lang="zh-CN" altLang="en-US" sz="2400" dirty="0">
                <a:solidFill>
                  <a:srgbClr val="FF0000"/>
                </a:solidFill>
              </a:rPr>
              <a:t>算法进行数据分析至关重要。</a:t>
            </a:r>
            <a:endParaRPr lang="en-US" altLang="zh-CN" sz="2400" dirty="0">
              <a:solidFill>
                <a:srgbClr val="FF0000"/>
              </a:solidFill>
            </a:endParaRPr>
          </a:p>
          <a:p>
            <a:r>
              <a:rPr lang="zh-CN" altLang="en-US" sz="2400" dirty="0"/>
              <a:t>其他方向，如大规模计算调试、特定领域的数据处理和公开可用的评估数据，都是很有希望的研究领域，值得进一步探索和开发。</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811905" y="1135106"/>
            <a:ext cx="4755864" cy="3713245"/>
            <a:chOff x="6285" y="2446"/>
            <a:chExt cx="6833" cy="5377"/>
          </a:xfrm>
        </p:grpSpPr>
        <p:sp>
          <p:nvSpPr>
            <p:cNvPr id="2" name="PA_椭圆 6"/>
            <p:cNvSpPr>
              <a:spLocks noChangeArrowheads="1"/>
            </p:cNvSpPr>
            <p:nvPr>
              <p:custDataLst>
                <p:tags r:id="rId2"/>
              </p:custDataLst>
            </p:nvPr>
          </p:nvSpPr>
          <p:spPr bwMode="auto">
            <a:xfrm>
              <a:off x="7010" y="2446"/>
              <a:ext cx="5380" cy="5377"/>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PA_同心圆 8"/>
            <p:cNvSpPr>
              <a:spLocks noChangeArrowheads="1"/>
            </p:cNvSpPr>
            <p:nvPr>
              <p:custDataLst>
                <p:tags r:id="rId3"/>
              </p:custDataLst>
            </p:nvPr>
          </p:nvSpPr>
          <p:spPr bwMode="auto">
            <a:xfrm>
              <a:off x="7155" y="2603"/>
              <a:ext cx="5063" cy="5063"/>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6285" y="2746"/>
              <a:ext cx="1238" cy="89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11953" y="6606"/>
              <a:ext cx="1165" cy="84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3" name="PA_文本框 7"/>
          <p:cNvSpPr>
            <a:spLocks noChangeArrowheads="1"/>
          </p:cNvSpPr>
          <p:nvPr>
            <p:custDataLst>
              <p:tags r:id="rId1"/>
            </p:custDataLst>
          </p:nvPr>
        </p:nvSpPr>
        <p:spPr bwMode="auto">
          <a:xfrm>
            <a:off x="3675380" y="2952750"/>
            <a:ext cx="50552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fontAlgn="base">
              <a:spcBef>
                <a:spcPct val="0"/>
              </a:spcBef>
              <a:spcAft>
                <a:spcPct val="0"/>
              </a:spcAft>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CONCLUSION</a:t>
            </a:r>
          </a:p>
        </p:txBody>
      </p:sp>
      <p:sp>
        <p:nvSpPr>
          <p:cNvPr id="7" name="空心弧 15"/>
          <p:cNvSpPr>
            <a:spLocks noChangeArrowheads="1"/>
          </p:cNvSpPr>
          <p:nvPr/>
        </p:nvSpPr>
        <p:spPr bwMode="auto">
          <a:xfrm rot="12768983">
            <a:off x="4103370" y="1417955"/>
            <a:ext cx="3885565" cy="354520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矩形 9"/>
          <p:cNvSpPr/>
          <p:nvPr/>
        </p:nvSpPr>
        <p:spPr>
          <a:xfrm>
            <a:off x="5708650" y="1753870"/>
            <a:ext cx="989330" cy="1198880"/>
          </a:xfrm>
          <a:prstGeom prst="rect">
            <a:avLst/>
          </a:prstGeom>
          <a:noFill/>
          <a:ln>
            <a:noFill/>
          </a:ln>
        </p:spPr>
        <p:txBody>
          <a:bodyPr wrap="squar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8</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1131398" y="9977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10293985" y="1477645"/>
            <a:ext cx="1307465" cy="927100"/>
            <a:chOff x="6908" y="2047"/>
            <a:chExt cx="2059" cy="1460"/>
          </a:xfrm>
        </p:grpSpPr>
        <p:sp>
          <p:nvSpPr>
            <p:cNvPr id="9" name="椭圆 8"/>
            <p:cNvSpPr/>
            <p:nvPr/>
          </p:nvSpPr>
          <p:spPr>
            <a:xfrm>
              <a:off x="8227" y="2727"/>
              <a:ext cx="740" cy="780"/>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6908" y="2047"/>
              <a:ext cx="740" cy="780"/>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normAutofit/>
          </a:bodyPr>
          <a:lstStyle/>
          <a:p>
            <a:r>
              <a:rPr lang="zh-CN" altLang="en-US" dirty="0"/>
              <a:t>C. Machine Learning Processing Systems</a:t>
            </a:r>
          </a:p>
        </p:txBody>
      </p:sp>
      <p:sp>
        <p:nvSpPr>
          <p:cNvPr id="4" name="椭圆 3"/>
          <p:cNvSpPr/>
          <p:nvPr/>
        </p:nvSpPr>
        <p:spPr>
          <a:xfrm>
            <a:off x="831355" y="1972945"/>
            <a:ext cx="1704109" cy="170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65" fontAlgn="base">
              <a:spcBef>
                <a:spcPct val="0"/>
              </a:spcBef>
              <a:spcAft>
                <a:spcPct val="0"/>
              </a:spcAft>
            </a:pPr>
            <a:r>
              <a:rPr lang="zh-CN" altLang="en-US" b="1" dirty="0">
                <a:solidFill>
                  <a:schemeClr val="bg2">
                    <a:lumMod val="20000"/>
                    <a:lumOff val="80000"/>
                  </a:schemeClr>
                </a:solidFill>
                <a:latin typeface="微软雅黑" panose="020B0503020204020204" charset="-122"/>
                <a:ea typeface="微软雅黑" panose="020B0503020204020204" charset="-122"/>
                <a:cs typeface="微软雅黑" panose="020B0503020204020204" charset="-122"/>
                <a:sym typeface="+mn-ea"/>
              </a:rPr>
              <a:t>INTRODUCTION</a:t>
            </a:r>
          </a:p>
        </p:txBody>
      </p:sp>
      <p:sp>
        <p:nvSpPr>
          <p:cNvPr id="11" name="椭圆 10"/>
          <p:cNvSpPr/>
          <p:nvPr/>
        </p:nvSpPr>
        <p:spPr>
          <a:xfrm>
            <a:off x="3713253" y="1972945"/>
            <a:ext cx="1704109" cy="170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fontAlgn="base">
              <a:spcBef>
                <a:spcPct val="0"/>
              </a:spcBef>
              <a:spcAft>
                <a:spcPct val="0"/>
              </a:spcAft>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BAISC MapReduce FRAMEWORK</a:t>
            </a:r>
          </a:p>
        </p:txBody>
      </p:sp>
      <p:sp>
        <p:nvSpPr>
          <p:cNvPr id="12" name="椭圆 11"/>
          <p:cNvSpPr/>
          <p:nvPr/>
        </p:nvSpPr>
        <p:spPr>
          <a:xfrm>
            <a:off x="6545543" y="1972945"/>
            <a:ext cx="1704109" cy="170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fontAlgn="base">
              <a:spcBef>
                <a:spcPct val="0"/>
              </a:spcBef>
              <a:spcAft>
                <a:spcPct val="0"/>
              </a:spcAft>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VARIANTS AND </a:t>
            </a:r>
            <a:endParaRPr lang="zh-CN" altLang="en-US" b="1" dirty="0">
              <a:solidFill>
                <a:schemeClr val="bg1"/>
              </a:solidFill>
              <a:latin typeface="微软雅黑" panose="020B0503020204020204" charset="-122"/>
              <a:ea typeface="微软雅黑" panose="020B0503020204020204" charset="-122"/>
              <a:cs typeface="微软雅黑" panose="020B0503020204020204" charset="-122"/>
            </a:endParaRPr>
          </a:p>
          <a:p>
            <a:pPr algn="ctr" defTabSz="913765" fontAlgn="base">
              <a:spcBef>
                <a:spcPct val="0"/>
              </a:spcBef>
              <a:spcAft>
                <a:spcPct val="0"/>
              </a:spcAft>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EXTENSIONS OF MapReduce</a:t>
            </a:r>
          </a:p>
        </p:txBody>
      </p:sp>
      <p:sp>
        <p:nvSpPr>
          <p:cNvPr id="13" name="椭圆 12"/>
          <p:cNvSpPr/>
          <p:nvPr/>
        </p:nvSpPr>
        <p:spPr>
          <a:xfrm>
            <a:off x="9433487" y="4371199"/>
            <a:ext cx="1697911" cy="170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fontAlgn="base">
              <a:spcBef>
                <a:spcPct val="0"/>
              </a:spcBef>
              <a:spcAft>
                <a:spcPct val="0"/>
              </a:spcAft>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BATCH PROCESSING SYSTEMS</a:t>
            </a:r>
          </a:p>
        </p:txBody>
      </p:sp>
      <p:sp>
        <p:nvSpPr>
          <p:cNvPr id="14" name="椭圆 13"/>
          <p:cNvSpPr/>
          <p:nvPr/>
        </p:nvSpPr>
        <p:spPr>
          <a:xfrm>
            <a:off x="6545544" y="4371200"/>
            <a:ext cx="1704109" cy="170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fontAlgn="base">
              <a:spcBef>
                <a:spcPct val="0"/>
              </a:spcBef>
              <a:spcAft>
                <a:spcPct val="0"/>
              </a:spcAft>
            </a:pP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rPr>
              <a:t>STREAM, GRAPH, AND MACHINE</a:t>
            </a:r>
            <a:endParaRPr lang="zh-CN" altLang="en-US" sz="1200" b="1" dirty="0">
              <a:solidFill>
                <a:schemeClr val="bg1"/>
              </a:solidFill>
              <a:latin typeface="微软雅黑" panose="020B0503020204020204" charset="-122"/>
              <a:ea typeface="微软雅黑" panose="020B0503020204020204" charset="-122"/>
              <a:cs typeface="微软雅黑" panose="020B0503020204020204" charset="-122"/>
            </a:endParaRPr>
          </a:p>
          <a:p>
            <a:pPr algn="ctr" defTabSz="913765" fontAlgn="base">
              <a:spcBef>
                <a:spcPct val="0"/>
              </a:spcBef>
              <a:spcAft>
                <a:spcPct val="0"/>
              </a:spcAft>
            </a:pPr>
            <a:r>
              <a:rPr lang="zh-CN" altLang="en-US" sz="1200" b="1" dirty="0">
                <a:solidFill>
                  <a:schemeClr val="bg1"/>
                </a:solidFill>
                <a:latin typeface="微软雅黑" panose="020B0503020204020204" charset="-122"/>
                <a:ea typeface="微软雅黑" panose="020B0503020204020204" charset="-122"/>
                <a:cs typeface="微软雅黑" panose="020B0503020204020204" charset="-122"/>
                <a:sym typeface="+mn-ea"/>
              </a:rPr>
              <a:t>LEARNING PROCESSING SYSTEMS</a:t>
            </a:r>
          </a:p>
        </p:txBody>
      </p:sp>
      <p:sp>
        <p:nvSpPr>
          <p:cNvPr id="15" name="椭圆 14"/>
          <p:cNvSpPr/>
          <p:nvPr/>
        </p:nvSpPr>
        <p:spPr>
          <a:xfrm>
            <a:off x="3713252" y="4371199"/>
            <a:ext cx="1704109" cy="170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fontAlgn="base">
              <a:spcBef>
                <a:spcPct val="0"/>
              </a:spcBef>
              <a:spcAft>
                <a:spcPct val="0"/>
              </a:spcAft>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BIG DATA BENCHMARK</a:t>
            </a:r>
          </a:p>
        </p:txBody>
      </p:sp>
      <p:sp>
        <p:nvSpPr>
          <p:cNvPr id="16" name="椭圆 15"/>
          <p:cNvSpPr/>
          <p:nvPr/>
        </p:nvSpPr>
        <p:spPr>
          <a:xfrm>
            <a:off x="825309" y="4371198"/>
            <a:ext cx="1704109" cy="17041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3765" fontAlgn="base">
              <a:spcBef>
                <a:spcPct val="0"/>
              </a:spcBef>
              <a:spcAft>
                <a:spcPct val="0"/>
              </a:spcAft>
            </a:pPr>
            <a:r>
              <a:rPr lang="zh-CN" altLang="en-US" b="1" dirty="0">
                <a:solidFill>
                  <a:schemeClr val="bg1"/>
                </a:solidFill>
                <a:latin typeface="微软雅黑" panose="020B0503020204020204" charset="-122"/>
                <a:ea typeface="微软雅黑" panose="020B0503020204020204" charset="-122"/>
                <a:cs typeface="微软雅黑" panose="020B0503020204020204" charset="-122"/>
                <a:sym typeface="+mn-ea"/>
              </a:rPr>
              <a:t>OPEN RESEARCH ISSUES</a:t>
            </a:r>
          </a:p>
        </p:txBody>
      </p:sp>
      <p:sp>
        <p:nvSpPr>
          <p:cNvPr id="5" name="箭头: 右 4"/>
          <p:cNvSpPr/>
          <p:nvPr/>
        </p:nvSpPr>
        <p:spPr>
          <a:xfrm>
            <a:off x="2687782" y="2534596"/>
            <a:ext cx="975863" cy="580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箭头: 右 21"/>
          <p:cNvSpPr/>
          <p:nvPr/>
        </p:nvSpPr>
        <p:spPr>
          <a:xfrm>
            <a:off x="5493521" y="2534596"/>
            <a:ext cx="975863" cy="580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右 22"/>
          <p:cNvSpPr/>
          <p:nvPr/>
        </p:nvSpPr>
        <p:spPr>
          <a:xfrm rot="2027672">
            <a:off x="8457625" y="3375427"/>
            <a:ext cx="1171285" cy="580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右 23"/>
          <p:cNvSpPr/>
          <p:nvPr/>
        </p:nvSpPr>
        <p:spPr>
          <a:xfrm rot="10800000">
            <a:off x="8353638" y="4932849"/>
            <a:ext cx="975863" cy="580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p:cNvSpPr/>
          <p:nvPr/>
        </p:nvSpPr>
        <p:spPr>
          <a:xfrm rot="10800000">
            <a:off x="5493520" y="4987814"/>
            <a:ext cx="975863" cy="580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右 25"/>
          <p:cNvSpPr/>
          <p:nvPr/>
        </p:nvSpPr>
        <p:spPr>
          <a:xfrm rot="10800000">
            <a:off x="2638795" y="4987814"/>
            <a:ext cx="975863" cy="580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38876" y="3288869"/>
            <a:ext cx="1706880" cy="1014730"/>
          </a:xfrm>
          <a:prstGeom prst="rect">
            <a:avLst/>
          </a:prstGeom>
          <a:noFill/>
        </p:spPr>
        <p:txBody>
          <a:bodyPr wrap="none" rtlCol="0">
            <a:spAutoFit/>
          </a:bodyPr>
          <a:lstStyle/>
          <a:p>
            <a:pPr algn="ctr"/>
            <a:r>
              <a:rPr kumimoji="1" lang="zh-CN" altLang="en-US" sz="6000" b="1" dirty="0">
                <a:solidFill>
                  <a:srgbClr val="47ABB9"/>
                </a:solidFill>
                <a:latin typeface="微软雅黑" panose="020B0503020204020204" charset="-122"/>
                <a:ea typeface="微软雅黑" panose="020B0503020204020204" charset="-122"/>
                <a:cs typeface="微软雅黑" panose="020B0503020204020204" charset="-122"/>
              </a:rPr>
              <a:t>谢谢</a:t>
            </a:r>
          </a:p>
        </p:txBody>
      </p:sp>
      <p:grpSp>
        <p:nvGrpSpPr>
          <p:cNvPr id="6" name="组 11"/>
          <p:cNvGrpSpPr/>
          <p:nvPr/>
        </p:nvGrpSpPr>
        <p:grpSpPr>
          <a:xfrm>
            <a:off x="5408579" y="898636"/>
            <a:ext cx="1567474" cy="1567470"/>
            <a:chOff x="5431425" y="497164"/>
            <a:chExt cx="1482332" cy="1482330"/>
          </a:xfrm>
        </p:grpSpPr>
        <p:sp>
          <p:nvSpPr>
            <p:cNvPr id="8" name="椭圆 7"/>
            <p:cNvSpPr/>
            <p:nvPr/>
          </p:nvSpPr>
          <p:spPr>
            <a:xfrm>
              <a:off x="5431425" y="497164"/>
              <a:ext cx="1482332" cy="1482330"/>
            </a:xfrm>
            <a:prstGeom prst="ellipse">
              <a:avLst/>
            </a:prstGeom>
            <a:solidFill>
              <a:srgbClr val="47ABB9"/>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Freeform 7"/>
            <p:cNvSpPr>
              <a:spLocks noEditPoints="1"/>
            </p:cNvSpPr>
            <p:nvPr/>
          </p:nvSpPr>
          <p:spPr bwMode="auto">
            <a:xfrm>
              <a:off x="5751305" y="941168"/>
              <a:ext cx="842572" cy="614420"/>
            </a:xfrm>
            <a:custGeom>
              <a:avLst/>
              <a:gdLst>
                <a:gd name="T0" fmla="*/ 1034 w 2022"/>
                <a:gd name="T1" fmla="*/ 210 h 1466"/>
                <a:gd name="T2" fmla="*/ 1034 w 2022"/>
                <a:gd name="T3" fmla="*/ 210 h 1466"/>
                <a:gd name="T4" fmla="*/ 1395 w 2022"/>
                <a:gd name="T5" fmla="*/ 46 h 1466"/>
                <a:gd name="T6" fmla="*/ 1487 w 2022"/>
                <a:gd name="T7" fmla="*/ 40 h 1466"/>
                <a:gd name="T8" fmla="*/ 1888 w 2022"/>
                <a:gd name="T9" fmla="*/ 99 h 1466"/>
                <a:gd name="T10" fmla="*/ 1888 w 2022"/>
                <a:gd name="T11" fmla="*/ 1249 h 1466"/>
                <a:gd name="T12" fmla="*/ 1467 w 2022"/>
                <a:gd name="T13" fmla="*/ 1137 h 1466"/>
                <a:gd name="T14" fmla="*/ 1397 w 2022"/>
                <a:gd name="T15" fmla="*/ 1132 h 1466"/>
                <a:gd name="T16" fmla="*/ 1034 w 2022"/>
                <a:gd name="T17" fmla="*/ 1232 h 1466"/>
                <a:gd name="T18" fmla="*/ 1034 w 2022"/>
                <a:gd name="T19" fmla="*/ 210 h 1466"/>
                <a:gd name="T20" fmla="*/ 134 w 2022"/>
                <a:gd name="T21" fmla="*/ 99 h 1466"/>
                <a:gd name="T22" fmla="*/ 134 w 2022"/>
                <a:gd name="T23" fmla="*/ 99 h 1466"/>
                <a:gd name="T24" fmla="*/ 534 w 2022"/>
                <a:gd name="T25" fmla="*/ 40 h 1466"/>
                <a:gd name="T26" fmla="*/ 626 w 2022"/>
                <a:gd name="T27" fmla="*/ 46 h 1466"/>
                <a:gd name="T28" fmla="*/ 988 w 2022"/>
                <a:gd name="T29" fmla="*/ 210 h 1466"/>
                <a:gd name="T30" fmla="*/ 988 w 2022"/>
                <a:gd name="T31" fmla="*/ 1232 h 1466"/>
                <a:gd name="T32" fmla="*/ 625 w 2022"/>
                <a:gd name="T33" fmla="*/ 1132 h 1466"/>
                <a:gd name="T34" fmla="*/ 555 w 2022"/>
                <a:gd name="T35" fmla="*/ 1137 h 1466"/>
                <a:gd name="T36" fmla="*/ 134 w 2022"/>
                <a:gd name="T37" fmla="*/ 1249 h 1466"/>
                <a:gd name="T38" fmla="*/ 134 w 2022"/>
                <a:gd name="T39" fmla="*/ 99 h 1466"/>
                <a:gd name="T40" fmla="*/ 1928 w 2022"/>
                <a:gd name="T41" fmla="*/ 203 h 1466"/>
                <a:gd name="T42" fmla="*/ 1928 w 2022"/>
                <a:gd name="T43" fmla="*/ 203 h 1466"/>
                <a:gd name="T44" fmla="*/ 1928 w 2022"/>
                <a:gd name="T45" fmla="*/ 68 h 1466"/>
                <a:gd name="T46" fmla="*/ 1487 w 2022"/>
                <a:gd name="T47" fmla="*/ 0 h 1466"/>
                <a:gd name="T48" fmla="*/ 1390 w 2022"/>
                <a:gd name="T49" fmla="*/ 6 h 1466"/>
                <a:gd name="T50" fmla="*/ 1011 w 2022"/>
                <a:gd name="T51" fmla="*/ 177 h 1466"/>
                <a:gd name="T52" fmla="*/ 632 w 2022"/>
                <a:gd name="T53" fmla="*/ 6 h 1466"/>
                <a:gd name="T54" fmla="*/ 534 w 2022"/>
                <a:gd name="T55" fmla="*/ 0 h 1466"/>
                <a:gd name="T56" fmla="*/ 94 w 2022"/>
                <a:gd name="T57" fmla="*/ 68 h 1466"/>
                <a:gd name="T58" fmla="*/ 94 w 2022"/>
                <a:gd name="T59" fmla="*/ 203 h 1466"/>
                <a:gd name="T60" fmla="*/ 0 w 2022"/>
                <a:gd name="T61" fmla="*/ 227 h 1466"/>
                <a:gd name="T62" fmla="*/ 0 w 2022"/>
                <a:gd name="T63" fmla="*/ 1466 h 1466"/>
                <a:gd name="T64" fmla="*/ 467 w 2022"/>
                <a:gd name="T65" fmla="*/ 1335 h 1466"/>
                <a:gd name="T66" fmla="*/ 905 w 2022"/>
                <a:gd name="T67" fmla="*/ 1412 h 1466"/>
                <a:gd name="T68" fmla="*/ 905 w 2022"/>
                <a:gd name="T69" fmla="*/ 1466 h 1466"/>
                <a:gd name="T70" fmla="*/ 1116 w 2022"/>
                <a:gd name="T71" fmla="*/ 1466 h 1466"/>
                <a:gd name="T72" fmla="*/ 1116 w 2022"/>
                <a:gd name="T73" fmla="*/ 1412 h 1466"/>
                <a:gd name="T74" fmla="*/ 1555 w 2022"/>
                <a:gd name="T75" fmla="*/ 1335 h 1466"/>
                <a:gd name="T76" fmla="*/ 2022 w 2022"/>
                <a:gd name="T77" fmla="*/ 1466 h 1466"/>
                <a:gd name="T78" fmla="*/ 2022 w 2022"/>
                <a:gd name="T79" fmla="*/ 227 h 1466"/>
                <a:gd name="T80" fmla="*/ 1928 w 2022"/>
                <a:gd name="T81" fmla="*/ 203 h 1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22" h="1466">
                  <a:moveTo>
                    <a:pt x="1034" y="210"/>
                  </a:moveTo>
                  <a:lnTo>
                    <a:pt x="1034" y="210"/>
                  </a:lnTo>
                  <a:cubicBezTo>
                    <a:pt x="1077" y="175"/>
                    <a:pt x="1220" y="68"/>
                    <a:pt x="1395" y="46"/>
                  </a:cubicBezTo>
                  <a:cubicBezTo>
                    <a:pt x="1423" y="42"/>
                    <a:pt x="1454" y="40"/>
                    <a:pt x="1487" y="40"/>
                  </a:cubicBezTo>
                  <a:cubicBezTo>
                    <a:pt x="1645" y="40"/>
                    <a:pt x="1820" y="81"/>
                    <a:pt x="1888" y="99"/>
                  </a:cubicBezTo>
                  <a:lnTo>
                    <a:pt x="1888" y="1249"/>
                  </a:lnTo>
                  <a:cubicBezTo>
                    <a:pt x="1803" y="1218"/>
                    <a:pt x="1631" y="1161"/>
                    <a:pt x="1467" y="1137"/>
                  </a:cubicBezTo>
                  <a:cubicBezTo>
                    <a:pt x="1445" y="1134"/>
                    <a:pt x="1421" y="1132"/>
                    <a:pt x="1397" y="1132"/>
                  </a:cubicBezTo>
                  <a:cubicBezTo>
                    <a:pt x="1252" y="1132"/>
                    <a:pt x="1112" y="1192"/>
                    <a:pt x="1034" y="1232"/>
                  </a:cubicBezTo>
                  <a:lnTo>
                    <a:pt x="1034" y="210"/>
                  </a:lnTo>
                  <a:close/>
                  <a:moveTo>
                    <a:pt x="134" y="99"/>
                  </a:moveTo>
                  <a:lnTo>
                    <a:pt x="134" y="99"/>
                  </a:lnTo>
                  <a:cubicBezTo>
                    <a:pt x="201" y="81"/>
                    <a:pt x="376" y="40"/>
                    <a:pt x="534" y="40"/>
                  </a:cubicBezTo>
                  <a:cubicBezTo>
                    <a:pt x="568" y="40"/>
                    <a:pt x="599" y="42"/>
                    <a:pt x="626" y="46"/>
                  </a:cubicBezTo>
                  <a:cubicBezTo>
                    <a:pt x="802" y="68"/>
                    <a:pt x="945" y="175"/>
                    <a:pt x="988" y="210"/>
                  </a:cubicBezTo>
                  <a:lnTo>
                    <a:pt x="988" y="1232"/>
                  </a:lnTo>
                  <a:cubicBezTo>
                    <a:pt x="910" y="1192"/>
                    <a:pt x="770" y="1132"/>
                    <a:pt x="625" y="1132"/>
                  </a:cubicBezTo>
                  <a:cubicBezTo>
                    <a:pt x="601" y="1132"/>
                    <a:pt x="577" y="1134"/>
                    <a:pt x="555" y="1137"/>
                  </a:cubicBezTo>
                  <a:cubicBezTo>
                    <a:pt x="391" y="1161"/>
                    <a:pt x="219" y="1218"/>
                    <a:pt x="134" y="1249"/>
                  </a:cubicBezTo>
                  <a:lnTo>
                    <a:pt x="134" y="99"/>
                  </a:lnTo>
                  <a:close/>
                  <a:moveTo>
                    <a:pt x="1928" y="203"/>
                  </a:moveTo>
                  <a:lnTo>
                    <a:pt x="1928" y="203"/>
                  </a:lnTo>
                  <a:lnTo>
                    <a:pt x="1928" y="68"/>
                  </a:lnTo>
                  <a:cubicBezTo>
                    <a:pt x="1928" y="68"/>
                    <a:pt x="1696" y="0"/>
                    <a:pt x="1487" y="0"/>
                  </a:cubicBezTo>
                  <a:cubicBezTo>
                    <a:pt x="1454" y="0"/>
                    <a:pt x="1421" y="2"/>
                    <a:pt x="1390" y="6"/>
                  </a:cubicBezTo>
                  <a:cubicBezTo>
                    <a:pt x="1207" y="30"/>
                    <a:pt x="1059" y="138"/>
                    <a:pt x="1011" y="177"/>
                  </a:cubicBezTo>
                  <a:cubicBezTo>
                    <a:pt x="963" y="138"/>
                    <a:pt x="815" y="30"/>
                    <a:pt x="632" y="6"/>
                  </a:cubicBezTo>
                  <a:cubicBezTo>
                    <a:pt x="601" y="2"/>
                    <a:pt x="568" y="0"/>
                    <a:pt x="534" y="0"/>
                  </a:cubicBezTo>
                  <a:cubicBezTo>
                    <a:pt x="326" y="0"/>
                    <a:pt x="94" y="68"/>
                    <a:pt x="94" y="68"/>
                  </a:cubicBezTo>
                  <a:lnTo>
                    <a:pt x="94" y="203"/>
                  </a:lnTo>
                  <a:cubicBezTo>
                    <a:pt x="36" y="216"/>
                    <a:pt x="0" y="227"/>
                    <a:pt x="0" y="227"/>
                  </a:cubicBezTo>
                  <a:lnTo>
                    <a:pt x="0" y="1466"/>
                  </a:lnTo>
                  <a:cubicBezTo>
                    <a:pt x="0" y="1466"/>
                    <a:pt x="243" y="1368"/>
                    <a:pt x="467" y="1335"/>
                  </a:cubicBezTo>
                  <a:cubicBezTo>
                    <a:pt x="605" y="1315"/>
                    <a:pt x="787" y="1368"/>
                    <a:pt x="905" y="1412"/>
                  </a:cubicBezTo>
                  <a:lnTo>
                    <a:pt x="905" y="1466"/>
                  </a:lnTo>
                  <a:lnTo>
                    <a:pt x="1116" y="1466"/>
                  </a:lnTo>
                  <a:lnTo>
                    <a:pt x="1116" y="1412"/>
                  </a:lnTo>
                  <a:cubicBezTo>
                    <a:pt x="1235" y="1368"/>
                    <a:pt x="1417" y="1315"/>
                    <a:pt x="1555" y="1335"/>
                  </a:cubicBezTo>
                  <a:cubicBezTo>
                    <a:pt x="1779" y="1368"/>
                    <a:pt x="2022" y="1466"/>
                    <a:pt x="2022" y="1466"/>
                  </a:cubicBezTo>
                  <a:lnTo>
                    <a:pt x="2022" y="227"/>
                  </a:lnTo>
                  <a:cubicBezTo>
                    <a:pt x="2022" y="227"/>
                    <a:pt x="1986" y="216"/>
                    <a:pt x="1928" y="203"/>
                  </a:cubicBezTo>
                  <a:close/>
                </a:path>
              </a:pathLst>
            </a:custGeom>
            <a:solidFill>
              <a:schemeClr val="bg1"/>
            </a:solidFill>
            <a:ln w="0">
              <a:noFill/>
              <a:prstDash val="solid"/>
              <a:round/>
            </a:ln>
          </p:spPr>
          <p:txBody>
            <a:bodyPr vert="horz" wrap="square" lIns="91440" tIns="45720" rIns="91440" bIns="45720" numCol="1" anchor="t" anchorCtr="0" compatLnSpc="1"/>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椭圆 6"/>
          <p:cNvSpPr>
            <a:spLocks noChangeArrowheads="1"/>
          </p:cNvSpPr>
          <p:nvPr>
            <p:custDataLst>
              <p:tags r:id="rId1"/>
            </p:custDataLst>
          </p:nvPr>
        </p:nvSpPr>
        <p:spPr bwMode="auto">
          <a:xfrm>
            <a:off x="4451350" y="1552958"/>
            <a:ext cx="3416300" cy="3414712"/>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 name="PA_文本框 7"/>
          <p:cNvSpPr>
            <a:spLocks noChangeArrowheads="1"/>
          </p:cNvSpPr>
          <p:nvPr>
            <p:custDataLst>
              <p:tags r:id="rId2"/>
            </p:custDataLst>
          </p:nvPr>
        </p:nvSpPr>
        <p:spPr bwMode="auto">
          <a:xfrm>
            <a:off x="4654550" y="3129345"/>
            <a:ext cx="33559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3765" fontAlgn="base">
              <a:spcBef>
                <a:spcPct val="0"/>
              </a:spcBef>
              <a:spcAft>
                <a:spcPct val="0"/>
              </a:spcAft>
            </a:pPr>
            <a:r>
              <a:rPr lang="zh-CN" altLang="en-US" sz="2800" b="1" dirty="0">
                <a:solidFill>
                  <a:schemeClr val="bg2">
                    <a:lumMod val="20000"/>
                    <a:lumOff val="80000"/>
                  </a:schemeClr>
                </a:solidFill>
                <a:latin typeface="微软雅黑" panose="020B0503020204020204" charset="-122"/>
                <a:ea typeface="微软雅黑" panose="020B0503020204020204" charset="-122"/>
                <a:cs typeface="微软雅黑" panose="020B0503020204020204" charset="-122"/>
                <a:sym typeface="+mn-ea"/>
              </a:rPr>
              <a:t>INTRODUCTION</a:t>
            </a:r>
          </a:p>
        </p:txBody>
      </p:sp>
      <p:sp>
        <p:nvSpPr>
          <p:cNvPr id="4" name="PA_同心圆 8"/>
          <p:cNvSpPr>
            <a:spLocks noChangeArrowheads="1"/>
          </p:cNvSpPr>
          <p:nvPr>
            <p:custDataLst>
              <p:tags r:id="rId3"/>
            </p:custDataLst>
          </p:nvPr>
        </p:nvSpPr>
        <p:spPr bwMode="auto">
          <a:xfrm>
            <a:off x="4543425" y="1652970"/>
            <a:ext cx="3214688" cy="3214688"/>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3990975" y="1743458"/>
            <a:ext cx="785813" cy="56991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7589838" y="4194558"/>
            <a:ext cx="739775" cy="53498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7" name="空心弧 15"/>
          <p:cNvSpPr>
            <a:spLocks noChangeArrowheads="1"/>
          </p:cNvSpPr>
          <p:nvPr/>
        </p:nvSpPr>
        <p:spPr bwMode="auto">
          <a:xfrm rot="12768983">
            <a:off x="4324350" y="1483108"/>
            <a:ext cx="3622675" cy="362267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矩形 9"/>
          <p:cNvSpPr/>
          <p:nvPr/>
        </p:nvSpPr>
        <p:spPr>
          <a:xfrm>
            <a:off x="5780405" y="2040890"/>
            <a:ext cx="631825" cy="1198880"/>
          </a:xfrm>
          <a:prstGeom prst="rect">
            <a:avLst/>
          </a:prstGeom>
          <a:noFill/>
          <a:ln>
            <a:noFill/>
          </a:ln>
        </p:spPr>
        <p:txBody>
          <a:bodyPr wrap="squar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heel(1)">
                                      <p:cBhvr>
                                        <p:cTn id="10" dur="2000"/>
                                        <p:tgtEl>
                                          <p:spTgt spid="2"/>
                                        </p:tgtEl>
                                      </p:cBhvr>
                                    </p:animEffect>
                                  </p:childTnLst>
                                </p:cTn>
                              </p:par>
                              <p:par>
                                <p:cTn id="11" presetID="21" presetClass="entr" presetSubtype="1" fill="hold" grpId="0" nodeType="withEffect">
                                  <p:stCondLst>
                                    <p:cond delay="30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par>
                                <p:cTn id="14" presetID="21" presetClass="entr" presetSubtype="1" fill="hold" grpId="0" nodeType="withEffect">
                                  <p:stCondLst>
                                    <p:cond delay="600"/>
                                  </p:stCondLst>
                                  <p:childTnLst>
                                    <p:set>
                                      <p:cBhvr>
                                        <p:cTn id="15" dur="1" fill="hold">
                                          <p:stCondLst>
                                            <p:cond delay="0"/>
                                          </p:stCondLst>
                                        </p:cTn>
                                        <p:tgtEl>
                                          <p:spTgt spid="4"/>
                                        </p:tgtEl>
                                        <p:attrNameLst>
                                          <p:attrName>style.visibility</p:attrName>
                                        </p:attrNameLst>
                                      </p:cBhvr>
                                      <p:to>
                                        <p:strVal val="visible"/>
                                      </p:to>
                                    </p:set>
                                    <p:animEffect transition="in" filter="wheel(1)">
                                      <p:cBhvr>
                                        <p:cTn id="16" dur="2000"/>
                                        <p:tgtEl>
                                          <p:spTgt spid="4"/>
                                        </p:tgtEl>
                                      </p:cBhvr>
                                    </p:animEffect>
                                  </p:childTnLst>
                                </p:cTn>
                              </p:par>
                              <p:par>
                                <p:cTn id="17" presetID="21" presetClass="entr" presetSubtype="1" fill="hold" grpId="0" nodeType="withEffect">
                                  <p:stCondLst>
                                    <p:cond delay="900"/>
                                  </p:stCondLst>
                                  <p:childTnLst>
                                    <p:set>
                                      <p:cBhvr>
                                        <p:cTn id="18" dur="1" fill="hold">
                                          <p:stCondLst>
                                            <p:cond delay="0"/>
                                          </p:stCondLst>
                                        </p:cTn>
                                        <p:tgtEl>
                                          <p:spTgt spid="5"/>
                                        </p:tgtEl>
                                        <p:attrNameLst>
                                          <p:attrName>style.visibility</p:attrName>
                                        </p:attrNameLst>
                                      </p:cBhvr>
                                      <p:to>
                                        <p:strVal val="visible"/>
                                      </p:to>
                                    </p:set>
                                    <p:animEffect transition="in" filter="wheel(1)">
                                      <p:cBhvr>
                                        <p:cTn id="19" dur="2000"/>
                                        <p:tgtEl>
                                          <p:spTgt spid="5"/>
                                        </p:tgtEl>
                                      </p:cBhvr>
                                    </p:animEffect>
                                  </p:childTnLst>
                                </p:cTn>
                              </p:par>
                              <p:par>
                                <p:cTn id="20" presetID="21" presetClass="entr" presetSubtype="1" fill="hold" grpId="0" nodeType="withEffect">
                                  <p:stCondLst>
                                    <p:cond delay="120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bldLvl="0" animBg="1"/>
      <p:bldP spid="5" grpId="0" bldLvl="0" animBg="1"/>
      <p:bldP spid="6" grpId="0" bldLvl="0" animBg="1"/>
      <p:bldP spid="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5224124" y="1731337"/>
            <a:ext cx="431992" cy="432048"/>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02565" y="1469390"/>
            <a:ext cx="5735320" cy="4946015"/>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984598" y="50249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椭圆 19"/>
          <p:cNvSpPr/>
          <p:nvPr/>
        </p:nvSpPr>
        <p:spPr>
          <a:xfrm>
            <a:off x="4386303" y="1300082"/>
            <a:ext cx="431992" cy="432048"/>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0"/>
          <p:cNvSpPr>
            <a:spLocks noGrp="1"/>
          </p:cNvSpPr>
          <p:nvPr>
            <p:ph type="title"/>
          </p:nvPr>
        </p:nvSpPr>
        <p:spPr/>
        <p:txBody>
          <a:bodyPr/>
          <a:lstStyle/>
          <a:p>
            <a:r>
              <a:rPr lang="zh-CN" altLang="en-US" dirty="0"/>
              <a:t>背景</a:t>
            </a:r>
          </a:p>
        </p:txBody>
      </p:sp>
      <p:pic>
        <p:nvPicPr>
          <p:cNvPr id="6" name="图片 5"/>
          <p:cNvPicPr>
            <a:picLocks noChangeAspect="1"/>
          </p:cNvPicPr>
          <p:nvPr/>
        </p:nvPicPr>
        <p:blipFill>
          <a:blip r:embed="rId5"/>
          <a:srcRect r="33840" b="924"/>
          <a:stretch>
            <a:fillRect/>
          </a:stretch>
        </p:blipFill>
        <p:spPr>
          <a:xfrm>
            <a:off x="7247890" y="899160"/>
            <a:ext cx="3150870" cy="2654935"/>
          </a:xfrm>
          <a:prstGeom prst="rect">
            <a:avLst/>
          </a:prstGeom>
        </p:spPr>
      </p:pic>
      <p:sp>
        <p:nvSpPr>
          <p:cNvPr id="22" name="下箭头 21"/>
          <p:cNvSpPr/>
          <p:nvPr/>
        </p:nvSpPr>
        <p:spPr>
          <a:xfrm>
            <a:off x="6148070" y="3893185"/>
            <a:ext cx="1783715" cy="26377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下箭头 22"/>
          <p:cNvSpPr/>
          <p:nvPr/>
        </p:nvSpPr>
        <p:spPr>
          <a:xfrm>
            <a:off x="9715500" y="3893185"/>
            <a:ext cx="1783715" cy="26377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下箭头 23"/>
          <p:cNvSpPr/>
          <p:nvPr/>
        </p:nvSpPr>
        <p:spPr>
          <a:xfrm>
            <a:off x="7931785" y="3893185"/>
            <a:ext cx="1783715" cy="26377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6148070" y="4172585"/>
            <a:ext cx="1167765" cy="1369060"/>
          </a:xfrm>
          <a:prstGeom prst="rect">
            <a:avLst/>
          </a:prstGeom>
          <a:noFill/>
        </p:spPr>
        <p:txBody>
          <a:bodyPr vert="eaVert" wrap="square" rtlCol="0">
            <a:spAutoFit/>
          </a:bodyPr>
          <a:lstStyle/>
          <a:p>
            <a:r>
              <a:rPr lang="zh-CN" altLang="en-US" sz="3200">
                <a:sym typeface="+mn-ea"/>
              </a:rPr>
              <a:t>简单性</a:t>
            </a:r>
            <a:endParaRPr lang="zh-CN" altLang="en-US" sz="3200"/>
          </a:p>
          <a:p>
            <a:endParaRPr lang="zh-CN" altLang="en-US" sz="3200"/>
          </a:p>
        </p:txBody>
      </p:sp>
      <p:sp>
        <p:nvSpPr>
          <p:cNvPr id="26" name="文本框 25"/>
          <p:cNvSpPr txBox="1"/>
          <p:nvPr/>
        </p:nvSpPr>
        <p:spPr>
          <a:xfrm>
            <a:off x="9715500" y="4172585"/>
            <a:ext cx="1167765" cy="1369060"/>
          </a:xfrm>
          <a:prstGeom prst="rect">
            <a:avLst/>
          </a:prstGeom>
          <a:noFill/>
        </p:spPr>
        <p:txBody>
          <a:bodyPr vert="eaVert" wrap="square" rtlCol="0">
            <a:spAutoFit/>
          </a:bodyPr>
          <a:lstStyle/>
          <a:p>
            <a:r>
              <a:rPr lang="zh-CN" altLang="en-US" sz="3200"/>
              <a:t>容错性</a:t>
            </a:r>
          </a:p>
          <a:p>
            <a:endParaRPr lang="zh-CN" altLang="en-US" sz="3200"/>
          </a:p>
        </p:txBody>
      </p:sp>
      <p:sp>
        <p:nvSpPr>
          <p:cNvPr id="27" name="文本框 26"/>
          <p:cNvSpPr txBox="1"/>
          <p:nvPr/>
        </p:nvSpPr>
        <p:spPr>
          <a:xfrm>
            <a:off x="7931785" y="4090670"/>
            <a:ext cx="1167765" cy="2242820"/>
          </a:xfrm>
          <a:prstGeom prst="rect">
            <a:avLst/>
          </a:prstGeom>
          <a:noFill/>
        </p:spPr>
        <p:txBody>
          <a:bodyPr vert="eaVert" wrap="square" rtlCol="0">
            <a:spAutoFit/>
          </a:bodyPr>
          <a:lstStyle/>
          <a:p>
            <a:r>
              <a:rPr lang="zh-CN" altLang="en-US" sz="3200"/>
              <a:t>可扩展性</a:t>
            </a:r>
          </a:p>
          <a:p>
            <a:endParaRPr lang="zh-CN" altLang="en-US" sz="3200"/>
          </a:p>
        </p:txBody>
      </p:sp>
      <p:sp>
        <p:nvSpPr>
          <p:cNvPr id="28" name="椭圆 27"/>
          <p:cNvSpPr/>
          <p:nvPr/>
        </p:nvSpPr>
        <p:spPr>
          <a:xfrm>
            <a:off x="6869430" y="3641725"/>
            <a:ext cx="4119245" cy="28892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a:solidFill>
                  <a:schemeClr val="tx1"/>
                </a:solidFill>
              </a:rPr>
              <a:t>效率和编程复杂性</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5224124" y="1731337"/>
            <a:ext cx="431992" cy="432048"/>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1124413" y="1011763"/>
            <a:ext cx="719986" cy="720080"/>
            <a:chOff x="4283968" y="1203598"/>
            <a:chExt cx="720080" cy="720080"/>
          </a:xfrm>
        </p:grpSpPr>
        <p:sp>
          <p:nvSpPr>
            <p:cNvPr id="18" name="椭圆 17"/>
            <p:cNvSpPr/>
            <p:nvPr/>
          </p:nvSpPr>
          <p:spPr>
            <a:xfrm>
              <a:off x="4283968" y="1203598"/>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Picture 10" descr="F:\Y原创素材\4_ks02\PPT\PPT-5\PPT-056-2015工作总结\img\工作总结\image 309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椭圆 19"/>
          <p:cNvSpPr/>
          <p:nvPr/>
        </p:nvSpPr>
        <p:spPr>
          <a:xfrm>
            <a:off x="4386303" y="1300082"/>
            <a:ext cx="431992" cy="432048"/>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0"/>
          <p:cNvSpPr>
            <a:spLocks noGrp="1"/>
          </p:cNvSpPr>
          <p:nvPr>
            <p:ph type="title"/>
          </p:nvPr>
        </p:nvSpPr>
        <p:spPr>
          <a:xfrm>
            <a:off x="930166" y="317833"/>
            <a:ext cx="10515600" cy="580806"/>
          </a:xfrm>
        </p:spPr>
        <p:txBody>
          <a:bodyPr/>
          <a:lstStyle/>
          <a:p>
            <a:r>
              <a:rPr lang="zh-CN" altLang="en-US" dirty="0"/>
              <a:t>Categorization of Big Data Systems</a:t>
            </a:r>
          </a:p>
        </p:txBody>
      </p:sp>
      <p:pic>
        <p:nvPicPr>
          <p:cNvPr id="3" name="图片 2"/>
          <p:cNvPicPr>
            <a:picLocks noChangeAspect="1"/>
          </p:cNvPicPr>
          <p:nvPr/>
        </p:nvPicPr>
        <p:blipFill>
          <a:blip r:embed="rId4"/>
          <a:stretch>
            <a:fillRect/>
          </a:stretch>
        </p:blipFill>
        <p:spPr>
          <a:xfrm>
            <a:off x="2648585" y="1011555"/>
            <a:ext cx="6375400" cy="5784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811905" y="1135106"/>
            <a:ext cx="4755864" cy="3713245"/>
            <a:chOff x="6285" y="2446"/>
            <a:chExt cx="6833" cy="5377"/>
          </a:xfrm>
        </p:grpSpPr>
        <p:sp>
          <p:nvSpPr>
            <p:cNvPr id="2" name="PA_椭圆 6"/>
            <p:cNvSpPr>
              <a:spLocks noChangeArrowheads="1"/>
            </p:cNvSpPr>
            <p:nvPr>
              <p:custDataLst>
                <p:tags r:id="rId2"/>
              </p:custDataLst>
            </p:nvPr>
          </p:nvSpPr>
          <p:spPr bwMode="auto">
            <a:xfrm>
              <a:off x="7010" y="2446"/>
              <a:ext cx="5380" cy="5377"/>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PA_同心圆 8"/>
            <p:cNvSpPr>
              <a:spLocks noChangeArrowheads="1"/>
            </p:cNvSpPr>
            <p:nvPr>
              <p:custDataLst>
                <p:tags r:id="rId3"/>
              </p:custDataLst>
            </p:nvPr>
          </p:nvSpPr>
          <p:spPr bwMode="auto">
            <a:xfrm>
              <a:off x="7155" y="2603"/>
              <a:ext cx="5063" cy="5063"/>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6285" y="2746"/>
              <a:ext cx="1238" cy="89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11953" y="6606"/>
              <a:ext cx="1165" cy="84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3" name="PA_文本框 7"/>
          <p:cNvSpPr>
            <a:spLocks noChangeArrowheads="1"/>
          </p:cNvSpPr>
          <p:nvPr>
            <p:custDataLst>
              <p:tags r:id="rId1"/>
            </p:custDataLst>
          </p:nvPr>
        </p:nvSpPr>
        <p:spPr bwMode="auto">
          <a:xfrm>
            <a:off x="3675380" y="2952750"/>
            <a:ext cx="5055235" cy="953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fontAlgn="base">
              <a:spcBef>
                <a:spcPct val="0"/>
              </a:spcBef>
              <a:spcAft>
                <a:spcPct val="0"/>
              </a:spcAft>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BAISC MapReduce FRAMEWORK</a:t>
            </a:r>
          </a:p>
        </p:txBody>
      </p:sp>
      <p:sp>
        <p:nvSpPr>
          <p:cNvPr id="7" name="空心弧 15"/>
          <p:cNvSpPr>
            <a:spLocks noChangeArrowheads="1"/>
          </p:cNvSpPr>
          <p:nvPr/>
        </p:nvSpPr>
        <p:spPr bwMode="auto">
          <a:xfrm rot="12768983">
            <a:off x="4103370" y="1417955"/>
            <a:ext cx="3885565" cy="354520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矩形 9"/>
          <p:cNvSpPr/>
          <p:nvPr/>
        </p:nvSpPr>
        <p:spPr>
          <a:xfrm>
            <a:off x="5708650" y="1753870"/>
            <a:ext cx="989330" cy="1198880"/>
          </a:xfrm>
          <a:prstGeom prst="rect">
            <a:avLst/>
          </a:prstGeom>
          <a:noFill/>
          <a:ln>
            <a:noFill/>
          </a:ln>
        </p:spPr>
        <p:txBody>
          <a:bodyPr wrap="squar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5224124" y="1731337"/>
            <a:ext cx="431992" cy="432048"/>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86303" y="1300082"/>
            <a:ext cx="431992" cy="432048"/>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0"/>
          <p:cNvSpPr>
            <a:spLocks noGrp="1"/>
          </p:cNvSpPr>
          <p:nvPr>
            <p:ph type="title"/>
          </p:nvPr>
        </p:nvSpPr>
        <p:spPr/>
        <p:txBody>
          <a:bodyPr/>
          <a:lstStyle/>
          <a:p>
            <a:r>
              <a:rPr lang="zh-CN" altLang="en-US" dirty="0"/>
              <a:t>MapReduce的基本框架和执行过程</a:t>
            </a:r>
          </a:p>
        </p:txBody>
      </p:sp>
      <p:pic>
        <p:nvPicPr>
          <p:cNvPr id="2" name="图片 1"/>
          <p:cNvPicPr>
            <a:picLocks noChangeAspect="1"/>
          </p:cNvPicPr>
          <p:nvPr/>
        </p:nvPicPr>
        <p:blipFill>
          <a:blip r:embed="rId3"/>
          <a:stretch>
            <a:fillRect/>
          </a:stretch>
        </p:blipFill>
        <p:spPr>
          <a:xfrm>
            <a:off x="1219200" y="1935480"/>
            <a:ext cx="9753600" cy="3463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p:cNvSpPr/>
          <p:nvPr/>
        </p:nvSpPr>
        <p:spPr>
          <a:xfrm>
            <a:off x="5224124" y="1731337"/>
            <a:ext cx="431992" cy="432048"/>
          </a:xfrm>
          <a:prstGeom prst="ellipse">
            <a:avLst/>
          </a:prstGeom>
          <a:solidFill>
            <a:srgbClr val="E55948">
              <a:alpha val="5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386303" y="1300082"/>
            <a:ext cx="431992" cy="432048"/>
          </a:xfrm>
          <a:prstGeom prst="ellipse">
            <a:avLst/>
          </a:prstGeom>
          <a:solidFill>
            <a:schemeClr val="accent2">
              <a:alpha val="5294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20"/>
          <p:cNvSpPr>
            <a:spLocks noGrp="1"/>
          </p:cNvSpPr>
          <p:nvPr>
            <p:ph type="title"/>
          </p:nvPr>
        </p:nvSpPr>
        <p:spPr/>
        <p:txBody>
          <a:bodyPr/>
          <a:lstStyle/>
          <a:p>
            <a:r>
              <a:rPr lang="zh-CN" altLang="en-US" dirty="0"/>
              <a:t>1 Comparison of Parallel DBMSs and MapReduce</a:t>
            </a:r>
          </a:p>
        </p:txBody>
      </p:sp>
      <p:pic>
        <p:nvPicPr>
          <p:cNvPr id="2" name="图片 1"/>
          <p:cNvPicPr>
            <a:picLocks noChangeAspect="1"/>
          </p:cNvPicPr>
          <p:nvPr/>
        </p:nvPicPr>
        <p:blipFill>
          <a:blip r:embed="rId3"/>
          <a:stretch>
            <a:fillRect/>
          </a:stretch>
        </p:blipFill>
        <p:spPr>
          <a:xfrm>
            <a:off x="1389380" y="899160"/>
            <a:ext cx="9053830" cy="54717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811905" y="1135106"/>
            <a:ext cx="4755864" cy="3713245"/>
            <a:chOff x="6285" y="2446"/>
            <a:chExt cx="6833" cy="5377"/>
          </a:xfrm>
        </p:grpSpPr>
        <p:sp>
          <p:nvSpPr>
            <p:cNvPr id="2" name="PA_椭圆 6"/>
            <p:cNvSpPr>
              <a:spLocks noChangeArrowheads="1"/>
            </p:cNvSpPr>
            <p:nvPr>
              <p:custDataLst>
                <p:tags r:id="rId2"/>
              </p:custDataLst>
            </p:nvPr>
          </p:nvSpPr>
          <p:spPr bwMode="auto">
            <a:xfrm>
              <a:off x="7010" y="2446"/>
              <a:ext cx="5380" cy="5377"/>
            </a:xfrm>
            <a:prstGeom prst="ellipse">
              <a:avLst/>
            </a:prstGeom>
            <a:solidFill>
              <a:srgbClr val="47ABB9"/>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 name="PA_同心圆 8"/>
            <p:cNvSpPr>
              <a:spLocks noChangeArrowheads="1"/>
            </p:cNvSpPr>
            <p:nvPr>
              <p:custDataLst>
                <p:tags r:id="rId3"/>
              </p:custDataLst>
            </p:nvPr>
          </p:nvSpPr>
          <p:spPr bwMode="auto">
            <a:xfrm>
              <a:off x="7155" y="2603"/>
              <a:ext cx="5063" cy="5063"/>
            </a:xfrm>
            <a:custGeom>
              <a:avLst/>
              <a:gdLst>
                <a:gd name="G0" fmla="+- 156 0 0"/>
                <a:gd name="G1" fmla="+- 21600 0 156"/>
                <a:gd name="G2" fmla="+- 21600 0 15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56" y="10800"/>
                  </a:moveTo>
                  <a:cubicBezTo>
                    <a:pt x="156" y="16679"/>
                    <a:pt x="4921" y="21444"/>
                    <a:pt x="10800" y="21444"/>
                  </a:cubicBezTo>
                  <a:cubicBezTo>
                    <a:pt x="16679" y="21444"/>
                    <a:pt x="21444" y="16679"/>
                    <a:pt x="21444" y="10800"/>
                  </a:cubicBezTo>
                  <a:cubicBezTo>
                    <a:pt x="21444" y="4921"/>
                    <a:pt x="16679" y="156"/>
                    <a:pt x="10800" y="156"/>
                  </a:cubicBezTo>
                  <a:cubicBezTo>
                    <a:pt x="4921" y="156"/>
                    <a:pt x="156" y="4921"/>
                    <a:pt x="156" y="10800"/>
                  </a:cubicBezTo>
                  <a:close/>
                </a:path>
              </a:pathLst>
            </a:custGeom>
            <a:solidFill>
              <a:srgbClr val="FFFFFF">
                <a:alpha val="64999"/>
              </a:srgbClr>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5" name="PA_直接连接符 11"/>
            <p:cNvSpPr>
              <a:spLocks noChangeShapeType="1"/>
            </p:cNvSpPr>
            <p:nvPr>
              <p:custDataLst>
                <p:tags r:id="rId4"/>
              </p:custDataLst>
            </p:nvPr>
          </p:nvSpPr>
          <p:spPr bwMode="auto">
            <a:xfrm>
              <a:off x="6285" y="2746"/>
              <a:ext cx="1238" cy="897"/>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sp>
          <p:nvSpPr>
            <p:cNvPr id="6" name="PA_直接连接符 12"/>
            <p:cNvSpPr>
              <a:spLocks noChangeShapeType="1"/>
            </p:cNvSpPr>
            <p:nvPr>
              <p:custDataLst>
                <p:tags r:id="rId5"/>
              </p:custDataLst>
            </p:nvPr>
          </p:nvSpPr>
          <p:spPr bwMode="auto">
            <a:xfrm>
              <a:off x="11953" y="6606"/>
              <a:ext cx="1165" cy="842"/>
            </a:xfrm>
            <a:prstGeom prst="line">
              <a:avLst/>
            </a:prstGeom>
            <a:noFill/>
            <a:ln w="12700" cap="flat" cmpd="sng">
              <a:solidFill>
                <a:srgbClr val="47ABB9"/>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3" name="PA_文本框 7"/>
          <p:cNvSpPr>
            <a:spLocks noChangeArrowheads="1"/>
          </p:cNvSpPr>
          <p:nvPr>
            <p:custDataLst>
              <p:tags r:id="rId1"/>
            </p:custDataLst>
          </p:nvPr>
        </p:nvSpPr>
        <p:spPr bwMode="auto">
          <a:xfrm>
            <a:off x="3675380" y="2952750"/>
            <a:ext cx="505523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3765" fontAlgn="base">
              <a:spcBef>
                <a:spcPct val="0"/>
              </a:spcBef>
              <a:spcAft>
                <a:spcPct val="0"/>
              </a:spcAft>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VARIANTS AND </a:t>
            </a:r>
            <a:endParaRPr lang="zh-CN" altLang="en-US" sz="2800" b="1" dirty="0">
              <a:solidFill>
                <a:schemeClr val="bg1"/>
              </a:solidFill>
              <a:latin typeface="微软雅黑" panose="020B0503020204020204" charset="-122"/>
              <a:ea typeface="微软雅黑" panose="020B0503020204020204" charset="-122"/>
              <a:cs typeface="微软雅黑" panose="020B0503020204020204" charset="-122"/>
            </a:endParaRPr>
          </a:p>
          <a:p>
            <a:pPr algn="ctr" defTabSz="913765" fontAlgn="base">
              <a:spcBef>
                <a:spcPct val="0"/>
              </a:spcBef>
              <a:spcAft>
                <a:spcPct val="0"/>
              </a:spcAft>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sym typeface="+mn-ea"/>
              </a:rPr>
              <a:t>EXTENSIONS OF MapReduce</a:t>
            </a:r>
          </a:p>
        </p:txBody>
      </p:sp>
      <p:sp>
        <p:nvSpPr>
          <p:cNvPr id="7" name="空心弧 15"/>
          <p:cNvSpPr>
            <a:spLocks noChangeArrowheads="1"/>
          </p:cNvSpPr>
          <p:nvPr/>
        </p:nvSpPr>
        <p:spPr bwMode="auto">
          <a:xfrm rot="12768983">
            <a:off x="4103370" y="1417955"/>
            <a:ext cx="3885565" cy="3545205"/>
          </a:xfrm>
          <a:custGeom>
            <a:avLst/>
            <a:gdLst>
              <a:gd name="G0" fmla="+- 10711 0 0"/>
              <a:gd name="G1" fmla="+- 11829149 0 0"/>
              <a:gd name="G2" fmla="+- 0 0 11829149"/>
              <a:gd name="T0" fmla="*/ 0 256 1"/>
              <a:gd name="T1" fmla="*/ 180 256 1"/>
              <a:gd name="G3" fmla="+- 11829149 T0 T1"/>
              <a:gd name="T2" fmla="*/ 0 256 1"/>
              <a:gd name="T3" fmla="*/ 90 256 1"/>
              <a:gd name="G4" fmla="+- 11829149 T2 T3"/>
              <a:gd name="G5" fmla="*/ G4 2 1"/>
              <a:gd name="T4" fmla="*/ 90 256 1"/>
              <a:gd name="T5" fmla="*/ 0 256 1"/>
              <a:gd name="G6" fmla="+- 11829149 T4 T5"/>
              <a:gd name="G7" fmla="*/ G6 2 1"/>
              <a:gd name="G8" fmla="abs 11829149"/>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711"/>
              <a:gd name="G18" fmla="*/ 10711 1 2"/>
              <a:gd name="G19" fmla="+- G18 5400 0"/>
              <a:gd name="G20" fmla="cos G19 11829149"/>
              <a:gd name="G21" fmla="sin G19 11829149"/>
              <a:gd name="G22" fmla="+- G20 10800 0"/>
              <a:gd name="G23" fmla="+- G21 10800 0"/>
              <a:gd name="G24" fmla="+- 10800 0 G20"/>
              <a:gd name="G25" fmla="+- 10711 10800 0"/>
              <a:gd name="G26" fmla="?: G9 G17 G25"/>
              <a:gd name="G27" fmla="?: G9 0 21600"/>
              <a:gd name="G28" fmla="cos 10800 11829149"/>
              <a:gd name="G29" fmla="sin 10800 11829149"/>
              <a:gd name="G30" fmla="sin 10711 11829149"/>
              <a:gd name="G31" fmla="+- G28 10800 0"/>
              <a:gd name="G32" fmla="+- G29 10800 0"/>
              <a:gd name="G33" fmla="+- G30 10800 0"/>
              <a:gd name="G34" fmla="?: G4 0 G31"/>
              <a:gd name="G35" fmla="?: 11829149 G34 0"/>
              <a:gd name="G36" fmla="?: G6 G35 G31"/>
              <a:gd name="G37" fmla="+- 21600 0 G36"/>
              <a:gd name="G38" fmla="?: G4 0 G33"/>
              <a:gd name="G39" fmla="?: 11829149 G38 G32"/>
              <a:gd name="G40" fmla="?: G6 G39 0"/>
              <a:gd name="G41" fmla="?: G4 G32 21600"/>
              <a:gd name="G42" fmla="?: G6 G41 G33"/>
              <a:gd name="T12" fmla="*/ 10800 w 21600"/>
              <a:gd name="T13" fmla="*/ 0 h 21600"/>
              <a:gd name="T14" fmla="*/ 44 w 21600"/>
              <a:gd name="T15" fmla="*/ 10706 h 21600"/>
              <a:gd name="T16" fmla="*/ 10800 w 21600"/>
              <a:gd name="T17" fmla="*/ 89 h 21600"/>
              <a:gd name="T18" fmla="*/ 21556 w 21600"/>
              <a:gd name="T19" fmla="*/ 1070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 y="10706"/>
                </a:moveTo>
                <a:cubicBezTo>
                  <a:pt x="140" y="4827"/>
                  <a:pt x="4920" y="89"/>
                  <a:pt x="10799" y="89"/>
                </a:cubicBezTo>
                <a:cubicBezTo>
                  <a:pt x="16679" y="88"/>
                  <a:pt x="21459" y="4827"/>
                  <a:pt x="21510" y="10706"/>
                </a:cubicBezTo>
                <a:lnTo>
                  <a:pt x="21599" y="10706"/>
                </a:lnTo>
                <a:cubicBezTo>
                  <a:pt x="21548" y="4778"/>
                  <a:pt x="16728" y="0"/>
                  <a:pt x="10800" y="0"/>
                </a:cubicBezTo>
                <a:cubicBezTo>
                  <a:pt x="4871" y="-1"/>
                  <a:pt x="51" y="4778"/>
                  <a:pt x="0" y="10706"/>
                </a:cubicBezTo>
                <a:close/>
              </a:path>
            </a:pathLst>
          </a:custGeom>
          <a:solidFill>
            <a:srgbClr val="47ABB9"/>
          </a:solidFill>
          <a:ln w="12700" cap="flat" cmpd="sng">
            <a:solidFill>
              <a:srgbClr val="47ABB9"/>
            </a:solidFill>
            <a:beve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矩形 9"/>
          <p:cNvSpPr/>
          <p:nvPr/>
        </p:nvSpPr>
        <p:spPr>
          <a:xfrm>
            <a:off x="5684520" y="1677670"/>
            <a:ext cx="989330" cy="1198880"/>
          </a:xfrm>
          <a:prstGeom prst="rect">
            <a:avLst/>
          </a:prstGeom>
          <a:noFill/>
          <a:ln>
            <a:noFill/>
          </a:ln>
        </p:spPr>
        <p:txBody>
          <a:bodyPr wrap="square" rtlCol="0" anchor="t">
            <a:spAutoFit/>
          </a:bodyPr>
          <a:lstStyle/>
          <a:p>
            <a:pPr algn="ctr"/>
            <a:r>
              <a:rPr lang="en-US" altLang="zh-CN" sz="7200" b="1">
                <a:ln w="9525" cmpd="sng">
                  <a:solidFill>
                    <a:schemeClr val="accent1"/>
                  </a:solidFill>
                  <a:prstDash val="solid"/>
                </a:ln>
                <a:solidFill>
                  <a:srgbClr val="70AD47">
                    <a:tint val="1000"/>
                  </a:srgbClr>
                </a:solidFill>
                <a:effectLst>
                  <a:glow rad="38100">
                    <a:schemeClr val="accent1">
                      <a:alpha val="40000"/>
                    </a:schemeClr>
                  </a:glow>
                </a:effectLst>
              </a:rPr>
              <a:t>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1500"/>
                                        <p:tgtEl>
                                          <p:spTgt spid="7"/>
                                        </p:tgtEl>
                                      </p:cBhvr>
                                    </p:animEffect>
                                  </p:childTnLst>
                                </p:cTn>
                              </p:par>
                              <p:par>
                                <p:cTn id="8" presetID="21" presetClass="entr" presetSubtype="1" fill="hold" grpId="0"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DOC_GUID" val="{667a2b74-8786-4b23-bfde-b064adfd7199}"/>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PA" val="v3.0.1"/>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PA" val="v3.0.1"/>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PA" val="v3.0.1"/>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PA" val="v3.0.1"/>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PA" val="v3.0.1"/>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PA" val="v3.0.1"/>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PA" val="v3.0.1"/>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1367">
      <a:dk1>
        <a:sysClr val="windowText" lastClr="000000"/>
      </a:dk1>
      <a:lt1>
        <a:sysClr val="window" lastClr="FFFFFF"/>
      </a:lt1>
      <a:dk2>
        <a:srgbClr val="47ABB9"/>
      </a:dk2>
      <a:lt2>
        <a:srgbClr val="92CED6"/>
      </a:lt2>
      <a:accent1>
        <a:srgbClr val="92CED6"/>
      </a:accent1>
      <a:accent2>
        <a:srgbClr val="47ABB9"/>
      </a:accent2>
      <a:accent3>
        <a:srgbClr val="92CED6"/>
      </a:accent3>
      <a:accent4>
        <a:srgbClr val="47ABB9"/>
      </a:accent4>
      <a:accent5>
        <a:srgbClr val="92CED6"/>
      </a:accent5>
      <a:accent6>
        <a:srgbClr val="47ABB9"/>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s:customData xmlns="http://www.wps.cn/officeDocument/2013/wpsCustomData" xmlns:s="http://www.wps.cn/officeDocument/2013/wpsCustomData">
  <extobjs>
    <extobj name="C9F754DE-2CAD-44b6-B708-469DEB6407EB-1">
      <extobjdata type="C9F754DE-2CAD-44b6-B708-469DEB6407EB" data="ewogICAiRmlsZUlkIiA6ICIyNDc2MTM3Nzg1MyIsCiAgICJJbWFnZSIgOiAiaVZCT1J3MEtHZ29BQUFBTlNVaEVVZ0FBQXdJQUFBRjJDQVlBQUFEZGtDOUdBQUFBQ1hCSVdYTUFBQXNUQUFBTEV3RUFtcHdZQUFBZ0FFbEVRVlI0bk96ZGQzZ1YxNTAvL3ZlWmR1YzJTVmU5Z09oTk5BTTIyR0NNdTQwVDkyQW4rYTVqNGlDQm5aQ3NOOWxzeXU1YTdPKzdtK3dtKzNXeVRod2pHY2VKazNnVEVqdnV2WUZ4QzcwM2cweVJBS0d1cTl0bTV2eitFQklTS3FoZlNieGZ6Nk1IM1ROblpqNVhxSnpQbkFZUU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VWI4VDhRNkFpSWlJQmlXUm41K2ZweWpLSEFDVHBaU1RBSXdGa0FRZ0FZQWZnQjdQQUduSWlBR29BMUFMb0JyQUlTSEVQZ0I3SGNmWlZGeGN2QnVBakdlQUZ5b21Ba1JFUkFRQVdMcDBhWkt1NjNjSUlhNFhRbHlWa0o2Y25qNW1CSkl5VTVHVW1ZcUV0R1M0UENaMDB3WGRwVU5SMVhpSFRFT0FZOXVJUldLSWhTT0lOSVJSVzE2SjZoT25VWDNpTkU0ZFBvYmFVNVducEpUdlNDbGZGMEw4cGFpb3FDYmVNVjhvbUFnUUVSRmR3QW9MQzVXeXNySWJwWlJMVlYyN0pYZjZSTmZvbVpPUVBYa3N2RW4rZUlkSEY0QmdWUzFLOXgxR3liWjlPTEpqZjhTT1djOExJWjdNeXNwNnRiQ3cwSWwzZk1NWkV3RWlJcUlMVUdGaG9YYjgrUEc3aFJEZlR4dVZQWFh5d2prWWQvRlVHRzR6M3FIUkJTelNFTWFoVGJ1d2QvMG1sSDlXdWt0SythT2NuSncvRmhZV1d2R09iVGhpSWtCRVJIU0J5Yy9QWHl5RStKL004Ym5qWjkxMEJVWk9IUi92a0lqYU9McnJJTGE4dkE0bkRoNDVLS1g4Wm5GeDhTdnhqbW00WVNKQVJFUjBnVmkyYk5rSVJWRitscGllZk9mOHV4ZGo1TFFKOFE2SjZMeU83anlBRC83NENtcE9WZjdGY1p5L2Yvenh4NC9GTzZiaGdva0FFUkhSQldENTh1VjNLS3J5eEVXTEZ5WmVkT05DcUJvbit0TFFZVnMydHI2NkhsdGZXVi9qMk01OXExZXZmaWJlTVEwSFRBU0lpSWlHc1pVclY3b2lrY2hQRTlPVHYzRnR3VjFJR1prWjc1Q0lldXowa1RLOFdiUVd0ZVdWdjNDNVhOOTU1SkZISXZHT2FTaGpJa0JFUkRSTUxWMjZOTW5sY2owL2V0YVVoVmZlZXl0MDB4WHZrSWg2TFJvSzQ3M2ZQbytTTFh2V1J5S1JXNTU4OHNucWVNYzBWTEZma0lpSWFCaGFzV0pGanFJb2I4KzRidjRsaTc1eUMxUk5pM2RJUkgxQzFUV011M2dxb3FISXFJclB5ajQzYytiTTU3WnMyVklYNzdpR0lpWUNSRVJFdzh5S0ZTdHlwSlR2ejd2enVva1gzM3hWdk1NaDZoY2pwNDZINXRJelR1ei83TTZaTTJldVpUTFFmVXdFaUlpSWhwR2xTNWNtS1lyeTlydzdyNXM0OC9vRjhRNkhxRjlsanN1Rlp1aEpaZnRLcnA4K2ZmclRXN2R1RGNjN3BxR0VpUUFSRWRFd3NYTGxTcGNRNHBVWjE4Mi9oRDBCZEtISUhKZUxhRGlTVVhua3hJTDU4K2YvNFpOUFBySGpIZE5Rb2NRN0FDSWlJdW9ia1Vqa3A2Tm5UVmw0NlJldWozY29SQVBxc2lVM1lQU3NLUXZENGZCUDRoM0xVTUllQVNJaW9tRWdQei8venFTTWxKOHVYdmwvT0RHWUxrZ2pwNDdENGMxNzVrM1BtN3BqMDZaTmUrSWR6MURBSGdFaUlxSWhidG15WlNNMFhWdHpUZjRTTGhGS0Z5ekRiZUxhZ2lWUVZPV0paY3VXalloM1BFTUJFd0VpSXFJaFRsR1VuMTIwZUdGaWFtNVd2RU1oaXF2VTNDeGN0SGhob2hEaTRYakhNaFF3RVNBaUlockM4dlB6RnllbUo5OTUwWTBMNHgwSzBhQncwWTBMa1ppZThvWGx5NWZmR085WUJqc21Ba1JFUkVOVVlXR2hKb1Q0bi9sM0w0YXFjZG9mRVFDb21vb0ZYMXdNS2VYL0ZCWVdjc0pNSjVnSUVCRVJEVkhIangrL08ydkNxUEVqcDAySWR5aEVnOHJJYVJPUU9UNTNRbWxwNlYzeGptVXdZeUpBUkVRMEJCVVdGaXBDaU85ZnRKaERnb2phTSt1bUt3RGcrNFdGaFd6dmRvQmZHQ0lpb2lHb3JLenN4clJSMlZOSFRoMGY3MUNJQnFXUlU4Y2piVlQydExLeU1zNFY2QURIVFJFUkVRMUJVc3Fsa3hmTzZhZUxPL0NlM2czZnljM3dWQjZBVVY4S05kWUFBTEIxRDZLK2JEUWtUMEI5eG13RVUvTUF3ZWVLTkRoTnZudzIzdi9EUy9jQ2VEbmVzUXhHSXQ0QkVCRVJVZmNzWGJvMHllMzFuTGpuSjk5eEdXNnp6NjRySEF1QmtqZVJ2dWRQTUlLbFhUb242czNHcVNsM29XcjB0WkFLbnkvUzRCSnBDT04zMy8xcHhJNVpHVVZGUlRYeGptZXdZUXBQUkVRMHhPaTZma2Z1OUlsOW1nVDR5LzZHaWEvZGp4RWJmOWJsSkFBQWpHQXBSbXo4R1NhK2RqLzhKemIyV1R4RWZjSGxNWkU3ZmFKTENIRkh2R01aakpnSUVCRVJEVEZDaU90SHo1elVSMWVUU04velI0eFoveTl3MVIzdDhWVmNkVWN4WnQyL0lIMzNId0hJUG9xTnFQZEd6WmdJS2VYMThZNWpNR0lmSGhFUjBkQWloQkJYWlU4ZTIvc3JTUWNqLy9iZkNKUzgxZnRyTlY0UW1UdC9EVmY5TVJ5ZCt3L2dDR1FhREhJbWo0VVE0aW8wZmtNeVMyMkJQUUpFUkVSRFNINStmbDVDZW5LNk44bmY2MnRsN0g2NkQ1T0Fzd0lsYnlCOXo1LzYvTHBFUGVFTkpDQWhMWkN4ZlBueUtmR09aYkJoSWtCRVJEU0VLSW95SjMzTWlGNWZKNkgwWTJUc2Vxb1BJbXBmNW81ZncxLzJ0MzY3UGxGM3BJOGRDY2R4K21tWnJhR0xRNE9JaUlpR2xzbEptYW05dW9Cd0xHUnZXZDJ0YzJ6ZGozMkxpK0NxTzRaeDcveGpsODdKM3ZJcjdNK2NEU25VTHRWLytwNTd1eFhUbDU3NlRiZnE5OFRUOTl3THplWENrc2VMK3YxZWZXRWc0eDFLWDV1a3pGUUlJU2JITzQ3Qmhva0FFUkhSRUNLbG5OVGJSQ0RsNEl2ZFdobklVUXg4dHVDZllaa0J1T3FPZGZrOFYzMHBrajk5QlJYalA5K2wrb2s1T1czS2FvNGZoeEFDQ2RuWlhiNHYwYm1TTWxJQW9LOW0yQThiVEFTSWlJaUdsckVKYWNrOVBsbElHK2w3dXo1K1AyYW00TWo4SHlDWU9yVkg5MHZmL1RRcXh5M3VVcS9BVFQvK2p6WmxUOTl6TDFURGFQZllRRWpJeW9McWNzWGwzdFIzRXRKVEFHQmN2T01ZYkpnSUVCRVJEUzFKTGsvUDl3L3duZGdFTFZ4NTNucFNxS2djZXlOT1R2c0tMRmNpak9CSlJMMFozYjZmSHE2QTk5UTIxR2ZNN2ttNGNmZTUvL3B4dkVPZ1BtQzRYUUNRR084NEJoc21Ba1JFUlAxUEZCUVVhTkZvVkxWdFcwMUtTbEliR2hvMHgzRlV0OXV0T282anhtSXh6VEFNMVhFY1ZVcXBLb3FpU1NuVnBvK20xMEtJWk4zcytSTnEvOGt0WGFwWGx6VVh4K2VzaEJJTElXZnpMd0RwNFBpY2IvYm9uZ2xsRzRkc0lrRERnOUg0TTVNUTd6Z0dHeVlDUkVSMFFTa3NMRlFxS2lwOHRtMTdwSlFlS2FVSGdBZUF4N1p0ZDlQblFvam04aFlmN25iS3pqM21SdVBmVncyQWV1WkRBSUJoR0FDQVNDUUNWVldocWlvc3l3SUFxS29LMjdhYjQzUWNwL2x6SVFTa2JGeitYRW9KM2FYMytQMTdUdS90VWozRkNpUDF3UE5JMi9OSDZPRUtWSXk3cWNmM2RGZnU2L0c1WGRVMGNYWGVzcTloMzJ1dm9mclljVXk1YVRHbTNYNWJxM3AxSjA5aTkzTXZvR3puVGtUcTZtQW1KaUo3NWt4TXZmVm1lSkxiRHJucWJFTHNpUjA3c2VmbFYxQjU2QkJpa1FoY1BoOVN4NDlIM3MyZlI4cTR0dnM4TkYzcitsVVBZZWV6ZjBYWmpoMkFJNUV4ZFNwbTN2V0ZmcDBIMGRON1Z4ODlobDNQUFllVHUvY2dGZ3JCbDVhR0VYTm1ZL0pOaXp1OW54V0pZTTlMTCtPekR6OUM4UFJwdVB3K1pFMmJqcW0zM1FKZmVucHp2ZHJTVXJ6NnovOEsyN0p3OVQ5OUZ4bFQ4MXBkcC83VUtienlnMytHRlluZ3F1LytJektuVCt2Uis5ZE5Bd0I2ditidU1NTkVnSWlJaGlKUlVGQ1FvQ2hLQUVEQXNxeUFxcXJKanVNRWhCQUJBQUVBQVNGRW9FVlpNb0JBYVdscElqcFlQbHVJNGI4QmxoRTgwYVY2dmxOYjREdlZ0ZDZEODNIVmwvWEpkYzdIaWtTdzRaZVBBZ0FNandlR3o5ZnErSWxkdTdEKzRaL0Rpa1NnR2dhOEtTbG9xS3pFd2JmZnhwR1BQOFlWLy9BZzBpWk82Tks5RHJ6NUZqYis5aWxBU3JqOGZ2alQwOUZRV1lsam16YWhkTnMyWFBPRDd5RjFRdHRyMmRFb1h2dVhoMkRIWXZDbHBTRWFET0xZcGswNHVXYzNibGhWQ0g5bVp1Ky9FQjNvN3IyUGI5NkM5eC81QlJ6TGdtYWE4S2Frb083RUNleCs4U1VjV3JlK3cvdUVxcXJ3OW8vL0M3V2xwUkNxQ2w5cUtrTFYxVGkwZmoyT2ZQSUpMbC81RFdUTm5BRUFTTWpPeG93djNJa3RULzh2UGlwK0hEZjk2TitodTkwQUdwUGVqMVlYdzRwRU1QN3FxM3VjQkZESG1BZ1FFVkhjRlJRVTZJcWlwRXNwc3h6SHlRU1FCU0JMQ0pHSk13MzRNeDlObnljQlVKcWVtaXVLQWlsbG00WjhlMlZ4NGdDd0FOam4rVGh2SFNIRTNGZ2twcms4WFZ1UzgxeHF0TFpYYjZSSDk0d00zRDBWVmNYRlg3MFhZNis0b3RYL2ZiaTJGaHQrOFV0WWtRZ21MNzRSMCsrOEE1ckxoVmc0aksxUC95OE92djBPTmp6eUMzenVQMzhNM2VQdTlCNzE1ZVhZL1BzL1FOVTBYSGIvQ295ODVHSUFnR05aMlBLSHA3SC9qVGV4NDVtLzRxcC9hcnZNcXBRU3FzdkFsZC85RHRJblQ0WmpXZmk0K0hHVWZQQWhkanp6TE9ZL2NIL2Zma0Y2ZU85UVZUVStmR3cxSE12Q2xNL2RoT2wzM2dGVjE5RlFXWW5OVC8wZVJ6ZHViUGNlam0xajNjTS9RMjFwS1hKbXpjTGNyMzBWWm1JaTdHZ1VPNTU1Rm50ZWVoa2JmdmtvYnZyUnY4T1RrZ0lBbUxUNFJoemR1QW1uRHh6QTVxZCtqM2tGeXdBQWUxOStCZVg3OThPWGxvWlpYN3E3Vis4OUZvNENRRjJ2TGpJTU1SRWdJcUwrSXU2Nzd6NmZxcXBaaXFKa0FtaXZrWjhGSUJOQXF1TTRBaGl3cC9KMUFPb0JOTFQ4a0ZLR3ppM3I3RU5SbE9iNlFvZ0dBQTNSYURTVW1KaG9IVHQyekFaZ3IxMjcxZ0VnK3lyd2dvS0N3N0Z3WkhTUEp3d0wwWWZSZE5YQTNYRGE3YmRoM0tKRmJjb1B2dlUyb3ZWQjVGNDZEN08rL0tYbWN0MDBjY2xYbDZLaG9oS2wyN2JoMExwMW1IVGpEWjNlNDlCNzYrQllGdkp1L254ekVnQUFpcVpoeGhlK2dQMXZ2SW1xa3BJT3o1Ly93UDFJbnp5NStaeFpYLzRTU2o3NEVDZDI3dXJtdSsyK3J0Nzd3RnR2SVJZS0lmZlNlYmpvaTJjYjRaN2taQ3o0NWpldy91R2Y0L2lXdGoxR2g5OS9INVdIUzVBMmNRSVdmbXNsaE5xWXNLcUdnWXUrZURlQzVhZHg1Sk5Qc09lbGx6SG5LL2NBYVB5WnY3UWdINi84OEo5eGFQMTZqTGhrRG56cDZkais1NzhBUW1CZXdUSm9aczhueUFOQU5Cd0JnSUhQZ2djNUpnSkVSTlFqOTl4emo5YzB6ZEZDaU5FQXhnQVlMYVVjMWFLQm40WEdNZlBONDl2N3NKRXZBVlFEcUJKQ1ZFa3Bxd0JVQWFpU1VsWUpJYXFiUGxjVXBibmN0dTJxMnRyYW1yVnIxOXFkWFh5UXE0NDBoT0ZMN3RrQ0tMYnVneGFwN3VPUXpuTlBZMkRtYUFwVnhjVHJyMnYzV09tMjdRQ0FpZGRkMis3eFNZdHZRT20yYlNqZHR2MjhpWUNpcWtnZFB4NjU4K2EyS3JmQ1lWUWZQUUlBc0dPeGRzL1ZYQzVrVFovZXFzeE1USVJxR0lqVTEzZDYzOTdxenIzTGR1d0FBRXh1NTJzaGhNQWxYNzIzM1VUZ3lJY2ZBd0NtM1hGN2N4TFEwdFJiYjhhUlR6NUI2Ylp0bUlON21zdjltUm00Nk82N3NPbXAzK0dUTmIrR21aZ0l4N0l3Nllicm14T1gzb2lHSWdCUTArc0xEVE5NQklpSXFGMUxseTQxZFYzUEJUQkdDREZhU2psR1VaUXhqdU9NRmtLTUFaQjI3am05YU9oSEFaeVFVcDRBVUNhRU9BR2c3RXpaYVNsbGxhWnBWUUNxSE1lcHlzN09yaXNzTEhRNnZlTHdkYWkydlBLaWxCSGRYOG9UQUtLZWpBRlBCS0xlL2h2MzNwS3FhYzNqeTg5VlY5WTRUeUZsYk50SnZBQ1FQSG8wQUtDMjdQd2JyVTI3L1RaTXUvMDJPTGFOMG0zYlVMWnRPMDd0M1l1YVk4ZWJrOTd1RWtJQVBUeTN0OXE3ZDkySkU0QVFDSno1dXB6TEhRaTBXMTUxcERFUmV1ZkgvOVhwUFJzcXE5cVVUYnp1V2h6ZHVCR245dXhGdUtZRy9zeE16THhyU1JmZXdmblZucW9BZ0UvNzVHTERDQk1CSXFJTGwxaTJiRmtPZ0ltcXFvNlJValkzK0FHTUJ0QnFHWkdtbFd1NjJkaXZ4cGtHUFlDeXBvYStvaWduQUpRNWpuUENjWnl5Tld2V1ZDRU9BMWFHSWlIRXZ1b1RwM3Q4ZmlobElqeFYvYitLVDBzTktSTUg5SDd0aVlYRFVEUU5pdForMDBjL00vVEVDb1c3ZEwzalc3Wmc4MU8vUjMxNWVYT1pQek1UeVdQSDRMTVBQdXg5d0hGbWhTTlFWQlZLTzAvMU94TnRhQURRT0FtNDJ3OEdoTURreFl0eGFrL2p5bFlUcnJrYTZwbVZ0bnFyK21RRkFBenNOLzRRd0VTQWlHaVlXN0praVpxY25EeldjWndwaXFKTWtWSk9BWkFIWURMT0xLZlhjbW5LYm1nQVVBTGc4Sm1QRWlsbGlaVHl1S1pwSjhMaDhJa25uM3l5YTYwcTZvNjl2VWtFNmpMbklPWGdDMzBZVGxmdWVmSDVLL1V6emVWQ0xCU0NIWTIyMjdpTWhrS045Ym93RnYyekR6N0VCNCt0QmdEa3pKNkZVZlBtSVdQYVZKZ0pDYzNIaHpyZE5CRnRhRUFzSEc1T2tycDBuc3VGYUVNRHJuandXeDJ1Z0JSckNMVTdJZHV4TEd6NzQ5bGRyM2M5L3dKR3piK3MrZXZhRzlVblRrTksyYlcxY3k4Z1RBU0lpSWFKcFV1WG1wcW1UVlJWZFlxVWNvb1FvcW5SUDBsS2FiUmNpNzZMb2dCS2hCQ0hwWlFsUW9qRFRhOEJsRHoyMkdQbDRGUDhBZWM0enFaVGg0LzErUHk2ekl0aEdZblFvZ016WE5weUJWQ2ZHZi9OeFB5WkdhZzhYSUx5QXdlUU9YVnFtK09WaHc4REFId1o2VzJPbld2N1g1NEJwTVNDcnorQTNFdm45WG1zZzRFdk13T1ZodzZqZk44K1pNK2MyZVo0Ujc5TC9GbFpxUGowVTV6YXU2L2RSS0MydEJTdi9PQ2ZrVE5yRmk3LzFzcFd4N2F0L1ROcWpoOUhZazRPUENuSktOdStBMzliODJzc2ZQQmJ2WDQvcHc0ZGhhSW9tM3A5b1dHR2lRQVIwUkJUV0Zpb0hUdDJMRTlSbEZsb2ZMSS81Y3pIV0FCS041L3Vud1N3VjBwNVVGR1VFc2R4RHF1cVdoS05SZy9uNXVhZXVJREg0UTlheGNYRnU1Y3ZYMzRxV0YyWDdrM3EvdjVJVXRGd2V0S2R5Tnp4UkQ5RTExYjVsQ1dRb21kTG5mYWxqTHc4VkI0dXdmN1gzbWczRWRqMzJ1c0EwTzZ4Y3dVcktxQ29hcnRKUU1Xbmgzb2Y3Q0NRTlgwNktnOGR4cjVYWDI4M0Vkano0a3Z0bnBjOWN3WXFQdjBVKzE1OURhUG5YOWFtOTJYUGl5L0RzVzJvcnRhN1k1ZnYzNDk5cjd3S29hcTRkSGsrM0lFQVh2NytEM0JzODJZY1dyOGVZeGN1N1BGN0NWYlZvcmE4NnVUcTFhdjM5UGdpd3hRVEFTS2lRV3pseXBXdVNDUXlGY0JzS2VVY0FMTkxTMHRuS0lyU25iWDBKQnFIN3V3UlF1d0JzTmR4bkQyYXB1MzUxYTkrMVhiR0hnMTJVa3I1VHVuZVEzZFB1TFJ0QTYwclRrKzRGU2tIbjRjZTZ2a1FvNjZJZWRKeGV0ek4vWHFQcnBwdzdUWFkvOGFiT0w1bEN6Yis1aW5NdkhzSmROTnMza2VnYk50MjZCNDN4bDNaZHVuUmM3bVRFdEZRVVlueWZmdVFObWtTZ01ZVmd3Nis4Mjdqa3Bkbk9KYlY0WnlFd1c3Q05WZGovMnV2NDhUT25mamJyNS9FckM5OUVacHBJbEpYaDEzUHY0QjlyNzdXN25uanI3a2ErMTkvQXpYSGorUGRuL3czTGx0UkFFOUtDaHpMd3E3bm5zZWg5ZXVoYUJyeWJ2NWM4emxXSklLUFZoZERTb2xwTjM4ZXlXUEdBQUF1L3NwWDhNR2p2OExtcDM2UHpMeTg1bjBIdXV2NDNrT1FVcjREOW1DMk1UUy9PNG1JaHFFSEgzelFIUXdHWndDWWZlWmpUaVFTbVFaQUI3cTBJazhFd0g0aHhCNHBaWE9qMytQeDdILzQ0WWREL1JrN0RTd3A1ZXNsMi9iMU9CRndOQmZLWnVZajk2TWZkZm1jUU1uYlNDajlCTUt4dW54TzZVWDVrS3Jla3hEN25EYzFGWmN1ejhlSHYxcU5BMisraVVQdnZRZFBTaklhS2lwaHgySlFEUVB6SDdnZlp1TDVsMlVkczJBQmRqMy9BdDc4OXgvQmw1WUtvU2dJbHArR1k5dEl6TWxCM2NtVHNLSlIvUFdiZjQ4N0h2M0ZBTHk3dnVjT0JIRHA4Z0pzK09Xak9QajJPeWpaOEFIY2dTVFVsNStHdEcyb3V0N3VFcWxtUWdJV2ZPUHJXUGV6bitQVTNyMTQvaCsrQTE5YUdrSTFOYkRDWVFnaGNQSFNyeUF4SjZmNW5LMVAveS9xVDUxQ1lOUW9UTDN0MXVieVVaZGRpbU1iTitISUo1L2dvNkppWFAyOWYycmNCNk9iUHR1K0gwS0kxM3YybFJqZW1BZ1FFY1ZCUVVHQlIxR1VXWTdqek1HWmhuOHdHTXdEMEpVeEZCTEFYaUhFWmlubGRpbmxic2R4OXRiVzFoNGU0dXZqVXhmRllyRm5qdXpZLzJnMEZIWVo3cDV0dEZTZHV3anV5djFJMi8rWDgxY0dvTmhoS0YxY1VRY0F5aWZkaFpvUlBSL08wUjl5NTg1RlFsWVdkci93SWs3dTNvTmcrV200RXZ6SW5EWU5VMis1QmY3TXJpM0pPdjJPMjZIb09rbzJmSURnNmROUU5BMHA0OFppOU9XWFkrekN5N0hyK1JldzU4V1hPdHhMWUtnWWNmRWMzTERxSWV4ODdubWMyck1Yd2RNVjhHZGtJUHVpbVpoNDNiVjQvc0Z2dDN0ZXh0UThMUDZQLzR2ZEw3eUlzdTNiRVR4OUdycmJqWXpaczVEMytjOGhkY0tFNXJvbmR1N0VnYmZlaHFKcHVIUjVRWnRWaWk3KzZyMDR0VzhmVHU3ZWczMnZ2WDdlUFI3T0ZXa0k0OGoyZldFcDVUUGQvd29NZjROaTMzVWlvdUZ1MmJKbEdhcXFMcEJTWGk2bFhDQ0VtSTJ1UFl5eEFldzYwK2pmSktYY3JPdjY5a2NmZmJSL2R4NmlRYStnb09CUEMvL3U1aVZURnM3cDhUV0V0REZxdy85RlFtbmZybkpUTStKeUhMbnMrNE5pYmtCdlBYM1B2ZEJjTGl4NXZDamVvVkFQN0ZtM0VlLy80YVUvclY2OSt1N3oxNzd3c0VlQWlLanZpZnZ2djMraTR6aVhTeWtYQUxnY3dJUXU3SzRiRlVMc2tGSnVBckJaU3JrNUZvdnQ0QktjMUI0aHhKTjcxMi9xVlNJZ2hZclA1djhRbWR1ZlFOcit2bmxnV2o1cENVN01XRG9za29CbWZiY2pOZzJ3dmU5dkJvRGZ4RHVPd1lxSkFCRlJMeTFac3NRSUJBS3owTmpndnh6QUF0dTIyK3k2ZXc1TFNybFpDUEUzS2VWbUFKdXJxNnQzcjEyN050cnZBZE93a0pXVjlXcnBaNlc3anU0Nk9IWGsxUEU5dm81VU5KUmRWSUJROGlSa2JTMkNIcTdvMFhWaTdsU1V6U3hBZGU0VlBZNWxNTEdqWjM4VXRUN2ExSW9HMXRGZEIxSCtXZW5PN096c1YrTWR5MkRGUklDSXFKc0tDZ3AweDNFdVZSVGxPZ0JYQUpnTG9PM3VPSzNWQ1NFK0FQQytFT0o5eDNFK0tTNHVidWozWUduWUtpd3NkUEx6ODMrMDVlVjF2K3ROSXRDa09uY1Jhck12UmVxQjU1QzI3ODlRbzdWZE9zODJFbEErNlFzNFBmRTJPT3J3YVREdmVlbGw3SDM1RlFCQTRzZ1JjWTZHZW1MelMrOEJ3SSs0REhMSG1BZ1FFWFZCUVVIQk9BRFhTeWx2QUhDMW9pam5XOEQ5T0lEMU9OUHdyNnlzM01tSnZOVFhjbkp5L2xoNjhFamgwWjBIeG8rY051SDhKNXlIbzdsd2FzcGRLSjkwQi94bGY0UC81Q2E0S3c3QUNKNkFhZ1VCQUxibVJkU2JpVkRLQk5SbHpFRmQxaVdReXZCclR1aHVONnhZREw2ME5NeGNzaVRlNFZBM0hkMTVBQ2MvUFhvZ096djdUK2V2ZmVIaW9EY2lvbmFzWExreUlScU5Yb1d6amY5eG5WU1hBSFlDZUIvQSs3WnRiMWl6WnMwUmNNMXFHZ0Q1K2ZtTGt6SlNYdjdDUTErSHFnMmpjZmxFUFdSYk50WVcvaEoxcDZzV3IxNjltc09DT3NGRWdJZ0lRR0Zob1ZKV1ZqWmJTbm1ERU9JR0tlVmw2THpYZEk4UTRuVXA1UnVxcW43QWpia29uZ29LQ3Y0ODUrWXI3NXp6K1N2akhRcFIzRzE2OFYxc2ZQNmRQeGNYRjdNcjV6eUdYMThlRVZFWHJWeTVNaUVjRHQ4a2hMaTF0TFQwT2dBcEFOQzB1czg1cW9RUWJ3QjRYVXI1UmxGUjBaR0JqSldvTTQ3ai9QM1dWOVpmTzJyR3BNVFUzS3g0aDBNVU42ZVBsR0hySyt0cnBKUVB4anVXb1lBOUFrUjBRZm5xVjcrYVpoakdMVkxLMndGY0I2Q2oyWTAyZ0E4QnZLNG95bXNWRlJXYk9NYWZCclBseTVmZjRVOE4vT1dPSHhhZ3A1dU1FUTFsMFZBWXoveDdFV3BPVmR4UlhGejhiTHpqR1FxWUNCRFJzUGZBQXcrTXRDenJkaW5sN1VLSUt3QW9IVlE5Qk9BMUFLOERlS2VvcUtobXdJSWs2Z01GQlFXUGpKbWQ5NDNybHQ4VjcxQ0lCdHdicS8rRVE1dDJQVkpjWFB6TmVNY3lWSEJvRUJFTlMvZmZmLzhreTdMdUVFTGNibG5XSlVDN0czbEpLZVVIUW9obmJkdCticzJhTlFjSFBsS2l2dU55dWI1VHNtWFB6SS8rL1ByQ1M3OXdmYnpESVJvd0g2NTlEU1ZiOXF3M1RmTWY0eDNMVU1JZUFTSWFOcFl2WDU3bk9NNlhoQkIzQU1qcm9Kb0Y0RzBBejJpYTl0eWpqejU2WXVBaUpPcC9TNWN1VFRJTVk5MjhPNitiUHZQNkJmRU9oNmpmYlh0OUF6Nyt5eHM3b3RIb0ZVOCsrV1Ixdk9NWlNwZ0lFTkdRdG1MRmluVEhjYjRvaFBpS2xISk9COVVhQUx3cXBYd21Gb3U5eEQ4VU5OemRkOTk5MmJxdWI1aDd4N1dqbVF6UWNMYnQ5UTM0NUprM1MyS3gySUlubm5paU5ON3hERFZNQklob3lGbTZkS2xwR01iTlp4ci9pd0cwdDNoNnRaVHllU0hFc3dCZUx5b3E0aTYrZEVGWnNXSkZqdU00cjA2LzlySnBseTI1SWQ3aEVQVzVEOWUraGgxdmZyakRzcXdibVFUMERCTUJJaG9xUkVGQndZSXpqZis3QUNTMlV5Y0k0TTlDaU45TEtkOHRLaXFLRFhDTVJJUEswcVZMazF3dTEvT2paMDFaZU9XOXQwSTNYZkVPaWFqWG9xRXczdnZ0OHlqWnNtZDlKQks1aGIyOFBjZEVnSWdHdGE5OTdXdmpOVTI3UjByNWR3REd0bFBGQWZDbWxQSzM0WEQ0cjA4OTlWUndnRU1rR3RSV3JsenBDb2ZEUDBuS1NGbDVUZjRTY0o4QkdzcE9IeW5EbTBWclVYT3E0aEhUTlAveGtVY2VpY1E3cHFHTWlRQVJEVHFGaFlWYVdWblpMUUMrTHFXOHVvTnFPNldVdjdGdCt3L3NFaVk2ditYTGw5K2hxTW9URnkxZW1IalJqUXVoYXUyTnFDTWFuR3pMeHRaWDEyUHJLK3RySE51NWIvWHExYy9FTzZiaGdJa0FFUTBhRHp6d1FLWmxXZmtBbGdQSWFhZktTUUIva0ZMK3RyaTRlQnVBZHJjQUpxTDJMVnUyYklRUTR1R2tqSlF2ekw5N01VWk9teER2a0lqTzYrak9BOWp3djYrZzVsVEZuNldVRHo3KytPUEg0aDNUY01GRWdJamlUUlFVRkN3QThIVUFkd0xRenprZUUwSTg2empPa3prNU9XOFVGaFphQXg4aTBmQ1NuNSsvV0FqeDg4enh1Uk5tM1hRRlJrNGRIKytRaU5vNHV2TUFOcis4RGljL1BYcEFDUEhOMWF0WHZ4cnZtSVliSmdKRUZCZjMzSE9QMXpUTkx3c2h2ZzVnWmp0VmpnRjR6SEdjeHg5Ly9QR1RBeHdlMGJCWFdGaW9sWmFXM2dYZ0IybWpzcWRPdm53MnhsNDhEUzZQR2UvUTZBSVdhUWpqME1hZDJQditacFIvVnJvTHdIOWtaMmYvaVErQitnY1RBU0lhVU11V0xSdWpLTW8zQVh3VjdhLzg4NWFVOHBjNU9Ua3Y4QmMvVWY4ckxDeFV5c3JLYmdSd3I2S3B0K1pPbitnYU5XTWljaWFQaFRlUUVPL3c2QUlRcktyRjhiMkg4Tm4yL1RpeVkzL0VzZXpuQVB3bUt5dnIxY0xDUWlmZThRMW5UQVNJYUVDc1dMRmltcFR5ZTFMS0w2THR1disxVXNyZkNDRWVMU29xMmh1UCtJZ0lLQ2dvU0JSQzNDR2x2RjRJY1hWQ1dpQTlmZXhJSkdXbUlpa2pCUW5wS1REY0xoaW1DN3BwUUZFNTRaak96N0Z0eE1KUlJNTVJSRU1SMUo2cVFQWEpDbFNmT0kxVGg0Nml0cnpxbEpUeWJTSEU2MUxLWjRxS2ltcmlIZk9GZ2xPUE5DZ0FBQ0FBU1VSQlZJa0FFZldyL1B6OCtZcWlmRjlLK2ZsMkR1OEE4RXROMDM3LzZLT1AxZzkwYkVUVUtiRjgrZklwanVQTUVVSk1CakFKd0RnMDl1UWxBUEFETU9JWklBMFpVUUIxQUdvQjFBRDRGTUErS2VWZVJWRTJyVjY5ZWcrNCtFTmNNQkVnb3Y0Z2xpOWZmb09VOHZzQXJqajNvSlR5WlFEL1ZWeGN2QTc4NVU5RVJCUVhUQVNJcU04c1diSkVUVXBLdWxNSThUMEFzODQ1N0FENGt4RGl4NnRYcjk0V2gvQ0lpSWlvQlNZQ1JOUnJaeEtBTHdzaC9nWEF1UXVUUndFOGFkdjJUOWFzV1hNd0R1RVJFUkZSTzVnSUVGRnZpUHo4L004SklYNEVZTm81eCtxRkVJL0ZZckdIdWZNdkVSSFI0TU5FZ0loNnBLQ2c0SElwNVkrRkVBdk9PVlFCNE9lMmJmOXl6Wm8xbGZHSWpZaUlpTTZQaVFBUmRVdEJRY0YwSWNSL3RMTUtVSjJVOHFlMmJULzh4Qk5QMU1VbE9DSWlJdW95SmdKRTFDVXJWcXdZN1RqT3Z3SDRPN1QrM1JFRjhHZ3NGdnVQWC8vNjErWHhpWTZJaUlpNmk0a0FFWFhxdnZ2dTgydWE5aENBYndMUVd4eVNBSDVyMi9aRGE5YXMrU3crMFJFUkVWRlBNUkVnb282STVjdVhmMUZLK1ZNQTJlY2NlMTVSbEI4Kzl0aGpPK01SR0JFUkVmVWVFd0VpYWlNL1AzOHFnRjhJSWE1c1dTNmwzS0NxNmo4OTl0aGpHK0lUR1JFUkVmVVZMZDRCRU5IZzBXSVkwTGZRK3ZmRENRRGZMaTR1ZmhyY0NaaUlpR2hZVU9JZEFCRU5DbUw1OHVWZjBqUnRMNEJ2NDJ3U1lFc3AvNS9MNVpwVVZGVDBCekFKSUNJaUdqWTROSWpvQW5kbU5hREhBVnh6enFGMWlxSjhuZk1BaUlpSWhpY21Ba1FYTGxGUVVGQUE0S2NBZkMzS1QwZ3B2MU5jWE13ZUFDSWlvbUdNY3dTSUxrQUZCUVc1VXNySEFWelhvdGdSUWp3aXBYeW91TGk0Smw2eEVSRVIwY0JnandEUmhVWGs1K2QvVlFqeE1JQ0VGdVg3SE1kWit2ampqMzhVcjhDSWlJaG9ZREVSSUxwQXJGaXhJc2R4bkdJQWkxc1VTd0Qveit2MS9zdkREejhjaWxOb1JFUkVGQWRNQklndUFQbjUrWGNLSVI0SGtOU2krS0NpS0V1NUp3QVJFZEdGaVlrQTBUQzJjdVZLVnpnYy9va1FZbVdMWWltRStCOHA1UStLaW9vYTRoWWNFUkVSeFJVVEFhSmhhdG15WldNVVJma2pnRXRhRkpjSUllNWR2WHIxdW5qRlJVUkVSSU1ERXdHaVlhaWdvT0EyQUw5R2k2RkFRb2huSTVISWZVOCsrV1IxL0NJaklpS2l3WUtKQU5Fd3NtVEpFaU1RQ1B3WXdJTXRpaTBBLzFoVVZQUnpjRjhBSWlJaU9vT0pBTkV3OGNBREQyVGF0djJzbFBMU0ZzVkhBTnhWVkZUMGNiemlJaUlpb3NHSmlRRFJNTEI4K2ZLWlVzb1hBSXhzVWZ5Q2JkdEwxNnhaVXhtdnVJaUlpR2p3WWlKQU5NVGw1K2ZmSW9UNEF3RHZtU0pIU3ZsUHhjWEYvdzBPQlNJaUlxSU9hUEVPZ0loNlRCUVVGSHdId0gvaWJGSmZLNFM0dTZpbzZOVTR4a1ZFUkVSREFIc0VpSWFnTTVPQ0h3UHcxUmJGaDRRUU42OWV2WHAzdk9JaUlpS2lvV05ZSkFJclY2NU1pRVFpM3dGd0s0QnhPRHRFZ29ob09Bc0MrQlRBY3k2WDY2ZVBQUEpJYmJ3RElpS2lvV1BJSndMNStmblhDaUhXQU1pTmR5eEVSSEYwUkVyNXRlTGk0amZqSFFnUkVRME5Rem9ST0pNRXZCSHZPSWlJQmdzaHhMV3JWNjkrSzk1eEVCSFI0RGRrRTRFenc0RjI0RXhQZ09MMXdIL3BiQmpaR1ZBODdqaEhSMFRVLzV5R0VLS2xKMUgvOFdiWTlRMU54VWRjTHRkMERoTWlJcUx6VWVJZFFFK2RtUk9RQ3dDcXo0T1VKWitET1g0MGt3QWl1bUFvSGpmTThhT1IvSVhQUWZWNW1vcHp6L3grSkNJaTZ0U1FUUVRRT0RFWUFPQ2JOeHVLeXhYUFdJaUk0a1p4dWVDYk43dGwwUzN4aW9XSWlJYU9vYnlQd0xpbVQ0enNqSGpHUVVRVWQzcFdlc3VYNHpxcVI5UWRVc3BXUTRoWHJWbzFaSWNVMDhCNTZLR0hXbTFtS1lUZzVwYUQxRkJPQkpxWENPVndJQ0s2MEtsZVQ4dVh2bmpGUVVOYlU4Ty9xY0cvZHUxYWtaYVdKZ0JnLy83OUlpc3JDNEZBb0ZVeTRQUDVtQnhjd09ycjYxczE4cXVxcW1SUlVSRW1UcHdvQWFDOHZGd1dGaFpLNEd5Q3dNUmc4QmpLaVFBUkVSSDFVc3ZHZjFQRFB5c3JTd1FDQVJFTUJoVUF3dTEyQzdmYjNkVGdGeTZYcTdueFgxbFp5VVRnQXViMys1c2I5WkZJUkxyZGJnazBKZ2loVUVnR2cwR1psNWZuVkZWVnlYZmZmVmMySlFaTUNnWUhKZ0pFUkVRWG1QWWEvM2w1ZVVxTGhyL2ljcmtVQUVvc0ZsTUFDRTNURkUzVGhLWnBJaGdNQ2szVEJBQzBTQkRvQWhTSlJDUUFXSllsVGRPVXBtbEt5N0prS0JSeVlyR1k5SHE5anN2bGN0eHV0MU5lWHU0MEpRYnZ2dnV1dzZRZy9wZ0lFQkVSWFNDa2xPTGNKLzgrbjArcHI2OVhBU2hlcjFlTnhXS0thWnBhTUJoVWhCQ3FvaWlxcXFvS0FNVnhITVd5TEtFb2lvSXpTNUNmTzQvQXNpd21Cc09ZcG1ubk50WWxBQ2lLSWkzTGNoekhrWnFtT2FxcU9yWnRPN1p0MjhGZzBEWk4wNG5GWXBiWDYzVUEyUFgxOVk3UDU3T3pzcktjYzNzS21CQU1IQ1lDUkVSRXcxeFRZMzN0MnJYS29rV0xSSGw1dVZKU1VxSzQzVzYxc3JKU05ReEQwelJOazFLcXRtMXJ1cTRiYnJkN25LWnBjNFFRWXhWRkdRTWdWd2poUitNY1BUZllocUJHbGhBaTVEaE9BNEE2SWNSUjI3WkxwSlNIVE5QY0dncUZEbHVXRlZOVjFiSnR1K2xmS3hRSzJkRm8xSEs3M1haSlNZbnQ5WHFkUllzV09hdFdyWEtrYk13RG1CRDBQLzRRRXhFUkRXTk52UUNMRmkxU0FDZ2xKU1dLMSt2VnZGNnZhbG1Xcm1tYVp0dTJEc0Nma0pCd25jL251MFlJY2FucU50SzBKQTlVcnd1S3g0RHFjVUhvS29TcVFHZ0tJUGpnbndCSXFVbkw4VXZiOGN1WW5XRTNSTVk3RFZIWXdRaXM2Z2JvdWw0dXBkeG8yL1o3QU42V1V0WTVqaE9UVWtZTnc0aFpsbVdacGhrRFlKZVVsRmhOdzRiZWUrODlSMHJKWktDZkRkbWY0b0tDZ3VadmpJemxmeGZQVUlpSUJvV1RxMy9YL0hsUlVkR1EvZjFPZmFNcEFjakx5eE5WVlZXS1lSaXFxcXFxYVpxYVpWbTZFTUlBWVBoOHZsbUdZWHhaVWRVYnRZREhaMlFrUWd0NG9YcU1lTDhGR2dic2hpaXNxaUNpSjJ0Z1ZUWFUyNWIxZGpRYS9YTTRITjdxT0U1RVNoa0ZFSlZTUmpWTmk0WERZY3UyYlRzYWpkcUJRTURadlhzM2h3djFJL1lJRUJFUkRUTXRld0ZDb1pEcWRydlZtcG9hemVQeDZGSkt3N1p0VjJKaTRnSk4weDVRM2NaOGMyUUs5TXhFS0M0MkM2aHZxUjREcXNlQUt5Y0FKMkw1b21YVnQwU09WZDdpYW5COUVvbEVuZ2lId3g4cmloS094V0poVlZValBwOHYydERRRUV0TlRiVlVWYlVYTFZwa053MFhZakxROS9nVFQwUkVOSXhJS2NYYXRXdVZyS3dzcGFTa1JQVjZ2Vm9zRnRNVlJURXN5M0pwbWpZcEpTWGxYeld2NjNKemRCcU1yRVFPODZFQm9iZzBtS05UWVk1S1FiU3NacTVlVWo3WFZlLzZKQndPLzlTeXJQMnhXQ3lrS0VwWVVaUkliVzF0Vk5mMTJNbVRKMFZXVnBhOWR1MWFSMHJwTUJub1cycThBK2lwT1hQbUZEWjk3cnQ0Umh3aklTSWFISUtidGpkL3ZtblRwbFZ4RElYaXBMQ3dVQ2t2TDFjQXFHNjNXL1A3L1hva0VqRVZSVEVWUlFrRUFvSHZtRDdQVHp6ak04WjRwK1pBVFhBekNhQ0JKd1JVdnduWGlHU29ocFlqR3F6YkRGMVBjQnhucitNNGpUV0VnT000SWpFeFVlcTZEZ0RZdlhzM3BrNmRLdDU5OTEwbUEzMUVpWGNBUkVSRTFEdFNTbEZZV0tqazVlVUpuRWtDQUJpMmJiczFUZk40UEo2cGdVRGdXVmRHNG9xRVM4Y2JydHdVSmdBVWYwTEFsWnVDaE12RzYyWm0wajFlci9kSmw4czFGVUNpcXFwK1RkTTh0bTI3QVJobnZxZlZ2THc4VVZoWXFKeTdiQzMxREJNQklpS2lJYXpscEdBQWFqZ2MxaTNMTWl6TE1pM0w4dnI5L2p2ZFhzOWZmWGs1azd3elJuSWVBQTA2aWt1RGIyWXV2Rk95eDNsODNqVStuKzlXUlZHU0ZFWHhXNWJsUGZPOWJJVERZUjFua29GVnExWUpKZ085eDk4R1JFUkVRMWpUcE9EeThuSWxIQTdycXFvYWp1T1lMcGZMN2ZWNkg5Qzk1cmQ5TTNPaCtzMTRoMHJVS1hOa0N2UWtyNmQrMjVGL1ZWVTF1N2EyOWtsVlZWV1h5eVVjeDFGVVZSWGhjQmltYWFKcHp3R2MyZENNZW9ZOUFrUkVSRU9VbEZMazVlV0psa21Bb2lqdVdDem05L2w4RHhrSm5tLzdMeDdESklDR0ROVnZ3bi94R0xnU3ZjdVNrcEsrSFl2RmttM2JUckJ0MjZzb2lsdFZWU01jRHV2bDVlVktYbDRlZXdWNmlZa0FFUkhSRU5TME9oRE9EQWRTVmRVd1RkTlVWZFVUQ0FSK3FDZDV2K0svZUF3VVU0OTNxRVRkb3BnNi9CZVBnWjdrdlQweE1mRmJRb2drUlZIOHFxcDZ6bnlQTnc4VFdydDJMZWNMOUFJVEFTSWlvaUdtYVY1QVZWV1YwclE2a0dtYXBtM2JYci9mLzREdWQzL0ZQMnNVaEQ1a0Z3ZWtDNXpRVmZobmpZS1o1THZONS9QZGE5dDJrcUlvZnR1MnZhWnBtbjYvWDNlNzNWcFZWWlhDK1FJOXh6a0NSRVJFUTBqTHpjTEt5OHUxVUNpa1c1YmxVaFRGazVTVWRLdnVOUi8wTVFtZ1lVRG9Lbnl6UmtGdVBMelU1empsRFEwTkx3T1FzVmhNT283amFKb21BNEdBbkRoeG91U21ZejNESGdFaUlxSWhwbW5INEdnMHFtdWE1aEpDdUQwZXp4UkZVLy9OTnpPWHc0Rm8yRkJNSGI2WnVYQzV6VzhZaGpGWlNwbWdhWnBYQ09IV05NMFZqVWIxVUNpa0xscTBpRzNhSG1DUEFCRVIwUkRSWWw2QUVnNkhOWi9QcDF1V1plcTZIakJOODcrOWs3SThuQmhNdzQzcU4yR09UM2M3ZSszdlJhUFJmN0J0MjlaMTNiWXN5L0Y0UFBicDA2ZHQwelRsMnJWckpYY2Y3aDRtQWtROUlTV3NxaHBZRlZWd0loSElxQVZoYUZCY0xtaXBBV2lCcEhoSFNFVEQwS3BWcTBSV1ZwWVNDQVJVdjkrdngySXhFNERiNy9kLzNaV1JPTkUxSWpuZUlSTDFDM05rQ3F6SzRDaXZaZDBUREFhTEFGZ0FMTXV5YkwvZmI4ZGlNYWVxcWtxdVdyVktna3VLZGhrVGdVNmNYUDI3NXM4OTB5ZkRQLy9pT0ViVE8zVWZiRVREanIzTnJ6T1cvMTBjb3htNnJLb2FOT3pjaC9EQnc1RFJXSWYxRkpjQmM5STRlS1pQZ2VyekRHQ0VSRFJjbmVrTkVENmZUNG5GWXBwdDI0YmpPS1poR0pOVlEvK0tlMUpXdkVNazZsZWV5ZG13cWhvK0g0bEUzb3RHb3p1bGxERUFscFF5NW5LNTdKRWpSenFCUU1DUlVncjJDblFOeDFNUmRZRjBITlIvc2hVVmExOUVhUGYrVHBNQUFIQWlVVFJzMzRPS1B6NlAwTDVQQnloS0lock9tbFlKc20xYnRXM2JzQ3pMQk9EMmVyM2ZkNDlOMDdsak1BMTNpa3VET1NaVmM3dmR5eFJGU1JCQytBQzRMY3N5YmRzMmJOdFdtMVlSaW5lc1F3Vi9heENkanlOUjgvbzZSRDQ3MXVhUTR2VkE5WHNoTkEweUhFR3NzaHB3bk9iajBySlErKzZIa05FWVBOTW5EMlRVTkFpd0o0NzZTbE52UURBWVZHdHFhalMzMjIwNGptUDYvZjRGdXMrYzV4ckpJVUYwWVRCelV4QTlYalhWak1VdWJtaG9lRi9UdElobFdWSExzcUlORFEweHd6Q2N2THc4OWdwMEVSTUJvdk9vKzJoVDZ5UkFVZUNaTmdtZXFaT2dKdmhhMVpVeEM2RzlCMUcvY1Z1clhvTzZEemRCU3duQXlNNFlxTENKYUJocG1odmdkcnRWajhlalN5a05BRzVkMTc5bWprNERCQitBMGdWQ0NKaWoweENyRDk4V0NvVzJPWTRUQmhCV1ZUWGk4WGhpOWZYMWRsVlZsYzI1QWwzRG9VRkVuYkFxcTlHd2MxL3phMkVZU0w3MWV2Z3ZtOU1tQ1FBQW9XdndUSitNbER0dWd1SnRNVGRBU3RSL3VHa2dRaWFpWVNndkwwOFlocUVxaXFKS0tRM2J0azNUTkdlcmJ1TVNJeXN4M3VFUkRTZzlNd0dheHpYRk1JenBVa292QUxkdDI2YVUwbEFVUlIwNWNxU1NsNWZIN0xnTG1BZ1FkU0swNXlBZ3p6NVFTTHhtQWZUMDFQT2VweWI2a1hUOUZhM0tZcWNyRVMwNzFlY3hFdEh3SnFVVWFXbHBJalUxVmZGNFBEb0F3M0VjMCsxMjMyR09UR0Z2QUYxd2hLTEFOU0laaG1GY0RjQ25LSXJIY1J3VGdPSHhlSFRidHRXMHREVHVOdHdGSEJwRTFJbm9zZExtejdYVVpMaHljN3A4cnA2ZUN0ZVlYRVFPSDJsMVBTTXJ2VTlqSktMaGJkV3FWU0l2TDArSlJxT2FvaWlhWVJpR3J1dUppcXBlcFdmMmQyK0FoTjV3R3E3NjQxQ2o5UkNPQTF0M0krclBSdFNUQWFtd0dVSHhZV1FsUVR0NGNwYXFxa20yYmRkcm1oYVVVaHFSU0VSVFZWVXRMeTlYVnExYTVZRERnenJGbjJDaVR0akJodWJQOWJUdVQ4WnpqeC9kS2hHd0txcjZKQzRpdWpBMFRSSUdvQW9oVkpmTHBjZGlNVmRpWXVKVldzRGo3WitWZ2lTODVUc1FLSGtML3RLL1FZOVV0bHZMMXIyb1Q3OEkxYU91UkczMlpVd0thRUFwTGcxR3N0YzBJNUc1RFEwTmxWSkt0MjNiTHBmTHBkZlgxMnU2cmx0NWVYazJKdzEzamorMWZhaTlmUWVjY0FUaC9ZY1FLVG1HV0VVVlpDd0d4WFJCVDAyR09XRU16SEdqQWFWblBWZE9LSXp3d1JKRVBqc0d1NllXVGlnQ29hbFFmRjdvR1drd1I0K0FNVEs3Yjk2Y0l4RSs5Qm5DQjBzUUs2K0FFdzVEYUJxMHBBUzRjblBnbmpJQmlzZmQ2U1dxWDM4UGtjTkhtMSs3eHVTMkdUN1RrZURXWGFqL2VFdnpheTA1Q2NsM0xJWlExWjY5bjY1cThhdEQyazdIOVRxZzUyUzJldTJFd2gzVzdjbStGVDFabGFiZCt6Z1NrYVBIRWZuc09HSW55MkhYMWdNQUZJOGJXbW9BNXBoY21HTnpBYVY3b3drSDhsNU5wR1VoZktEeDU4S3FxSVRURUc1eC9XUzR4b3lFT1c1VWw3OTN6bjBQdm5tem1uL3VyTXBxT0ExaFNNdENSc0gvYWZlY2pxNEZjQlVoNnBxcXFpckY3WFlycG1scUFBeE4wMHdoeEVJam8rOTdBenlWKzVDNWJRMTg1ZHZQVzFlTkJaRjRmQU1TajI5QXhKK0xFelB1UlUzT2ZBQWNqVUVEdzhoSWhIcXFab1lRWWgwQXQ2WnBKZ0JEMS9WSU9CeFdRcUdRQXFEN2Y3d3ZJRXdFK291VWFOaStCL1VidDBQR1dxODU3NFRDaUJ3dFJlUm9LZW8zN1VEU2RRdWhwUVM2ZGUzZzlqMElidHJSNXRyU3R1RkVvckFxcWhEYXZSOXFvaDhKbDgvdDFWdUpsVmVpOXAwTnNLcHFXdDhyR2tQc1ZBVmlweW9RM0xvYnZvdG53RE16cjhQckpGeHhLU3BPbm9iVEVBSUFSQTRmUVdqZnAzQlBHdGZwL2EzVGxRaitiVnZ6YTZHcVNMeDZRZjhuQVFBVXJ4dDJUUjBBSUhxMEZOS3lJYlN1MzFkeEdUQ3lNNkQ2ZmRCU0E5RFQwL29yMUo1eEhEVHMzSXZnMWwxd2dxRTJoKzNhT3RpMWRZZ2NPb0xncGdUNHI1Z0hJNnVIS3g4TndMM0NCdzZqN29OTmNNSnRFeTY3UGdpN1BvaEl5VkhVZjdJRi92bVhOQ1ljM1dCVjE2Smk3WXZOM3hORS9XM1ZxbFZpN3R5NVNtVmxwYXFxcW1iYnRnN0FWQlJsbGhidzl0bDloR01oZTh1alNQbjA1UjZkNzZvN2dsRWIvai9VcDgzRWtmay9nT1hpQkdicWYyckFDMVZWeHdzaFBJN2ptSTdqdUlRUXVxcXFXdE9rNFRON0NyQkhvQU9jTE54UFFuc09vdTdEVFcwYTZ1ZXlhMnBSK2RmWEVDdHZ2K3YxWE5KeFVQUG0rNmovYVBONXI5MTQvVHBVdmZRV3dnZEx1blQ5YzBWS2pxSHF1ZGZhSkFGdDRySXMxSDIwR1RWdnZkOXFjbTFMaXVsQ3dwV1h0U3FyMjdBUmRsMTlKOWUxVWZQMkJzZ1dhL1A3NWw3VXZjU3BGMW8yUkoxUUdIVWZiT3oyTlFJM1g0ZUVLeStEWjlwazZPa3BmUmxlcnpYc1BvQzZEUnZiYlppZnk2cXVSZFdMYnlIODZXZUQ4bDUxRy82R21yYzN0SnNFbk1zSmhsRHp4anJVZFhNbHAralJVaVlCTktEeTh2SkVmWDI5SW9SUW85R29Cc0F3REdPczZqYVNWWS9SSi9mUVFwVVkrODUzZTV3RXRPUXIzNGJ4YjN3VDd1cURmUkFaVWVkVWp3SFZiU1JvbWpZQ2dGc0k0UUpnUktOUlRRaWgxdGZYYy9XZzgyQ1BRRCtSdHQzOHVlSjF3NU0zQ1hwbTQxclBWa1VWUXJ2MndhcXViYXhyV2FoNVl4MVN2bmdMeEhtR1E5U3QreGpoUTYwYlIwWjJCc3lKWTZFbCt1RkVZNGlWbmtSbzM2ZHd3cEhtT3AwTlNlbEl0UFFrYXQ1WTE2b1JycWNsdzUwM0NWb2dBVTQ0aXNpaHp4QTZjTGk1OFI4K1dBSmhHRWhZMkg0dmhHdGtOanhUSjZKaDEvN0c5eDZMb2VidERVaSs1ZnAyVjc2by8yaHpxeVRFeU02QVo4YVVicitYbm5MblRVUm83OWsvYUtFOUIrQUVHK0M3YkE2MHBJUUJpNlBmbkpPMGFTa0JtQlBHUUU5TEFhUkU3R1E1R25idU8vdjk0emlvZWV0OXFENFA5SXh1OW03MDQ3M3FQOW5hYXBsWEFORFRVK0NlTkE1YWNoSUF3S3FxUVdqL1ljUk9uRjI1cVdIN0hnaFZoVy91UmQxN0x3Q0VvY005Y1N6MHJIU29IaytyWThsM0xHNitmc3NrdkttY3FDdWtsT0xkZDk4VjlmWDF3cklzVlZWVnpYRWMzVENNNlZxUzUvd1g2QUkxRnNUWWRUK0VXWE80VDY0SEFFYkRTWXg5NTNzNGVPM1BFUEdQNkxQckVyVkhTL0pBcmE2YklJVFlMNlUwSE1mUlZWWFZwSlNxMiswV1BwOVBjSjVBeDVnSTlETnpiQzRTcnJ3TVF0ZWJ5NHlzZExnbmowZjFhKzhpZXF3TUFHRFgxU084OXlEY2VSTTd2RmJreUhHRTluMTZ0a0JSa0xEb1VyZ25qbTFWejVXYkErL3M2YWo3ZUROQ3V3LzBLRzRuSEVITkcrdGJKUUhlaTZZMk5waGFOTmhkbzNKZ1RocUg2bGZmZ1l4WkFJRFE3djF3alI0QlZ3ZnpFM3lYemtiMCtJbm1SQ2gyb2h6QkxidmduVDJ0OWZzOVdvcUdYYTNYOEUrNGFrR1AzazlQNlduSjhGNDBGY0d0dTg3R2RlUTRJa2RMNFJxWkRYUENHTGh5c3lHTXZua3lGeStLNllMLzhya3d4NDFxVlc3a1pNS2ROeEUxYjc2UDZQSEc3MVZJaWRwM1AwVHlrcytmTjNFZGlIdkZUcFlqdUdWbjgydWhLUEJmUGhmdUtlTmIxZE16MCtHZU1nR2h2WitpZHYzSHpUdEFCN2ZzaEd0VVRyY1NHejA5RlVrM0xPcHdYb3llMXRqem83ak5kc3VKdW1yLy92MGlFQWdvcG1rcWp1Tm9qdU1ZUW9qUnF0ZlY2MnNMYVdQa1IvL1pwMGxBRXpWV2o5SHJIOExCYTM4TzIyaTc1d3BSWDFFOEJsUlZ6WFFjeDZVb2lndUFvU2lLWnBxbUVncUZsTkxTVW5IbGxWZkdPOHhCaTRsQVB6TEhqMGJpTlplM2UweG9qZVBjVC8vKzJlYmVnL0NoSTUwbUFzR05yU2R2SlY0MUgrYjQwZTFmMzlDUnNIQWVWSjhYOVo5czdYYnM5WC9iMm1xSWhUdHZJbnp6WnJWYjE4ak9RT0tWODFIOXhycXo1Mys0cWNORVFHZ2FFcTVlZ01xL3ZnbzRqUWw2L2FidE1FWm1ONi9NNDRURHFIM25nMWJuSlN5Y0M5WFhOMC9CdXFQcGZiZE1CaUJsWTBKdzVEZ2dCUFMwRkJnanN4c2JsRU9zc2FkNDNFaSs1WHFvaWY3Mmo1c3VKQzIrRWxYUHY0SFlxZE1BR29mdVJENzlET2FFTVhHL1Y4dEo1QUNRY1BXQ05rbEdTKzdKNHlCVUJUVnZiMmgxamNBdDEzZnBQYWlKZmdRK2R3MkVvWisvTWxFdm5GazJWRVNqVVVWVlZkV3lMRTFWVlYxUmxKRktId3dMU2puNEloTEtQdWx5ZlVjeElEVVRhclMyUy9WZDljZVJzL2xSSExuMHUxMit4L2V1KzBxWDZ3TEFqOS80YmJmcTkxUlRYUC8yZkJHTWN4TDhvYWF2MzB1OHZ6YXExNFFRSXExcFdKQ2lLSnBsV1pxdTYybzBHbFVDZ1lEZ1BJR09jWTVBUDFHOGJpUXN1clR6T200VGV2YlpNZWlkTFMwWk8xMkpXSGxGODJ0ejNLZ09rNENXdkxPbXdSemJjYU9vUFU0NGd2RGVzejBQYW9JUC9zdm1kSHFPYTJ3dVhLUFBkZ0ZiVlRWbm4rcTJRMDlMZ1cvT2pCWTNkVkQ3OXZ1UVZtT3ZRdTE3SDdVYXptU09IOTJsOTl0ZmZQTm1JWERMOWUwL05aWVNzVk9uRWR5MEhaWFB2SUx5My8wRjlSOXZnVjNUdFQrV2NTVUVrcTYvb3NPR2VYTTFWVzJ6aWxGRGQzdWIrdUZlVm1WMXEwM2FYS05IZEpvRU5ERW5qSUdyeFVUaGFOa3BXRlhWNXowUEFCSVd6bU1TUUFNaUx5OVBCSU5CeGV2MUtnQlVSVkUweDNFMElVU1c2dWxkajRBYWEwRDZyajkwcVc1Tnpud2N1UDZYMkhYbnM5aDEyNSt3NStZL29HTDg1N3QwYnRLUnQrR3U2dnJ2aW96Uk9XMCttcVRuWm5kNGpDNWNhbU9QUUVCS3FUZDlBRkFCcUY2dlZ3a0dnNXduMEFuMkNQUVRjMHd1aEhiK0w2L3FQOXRsNmtTaUhkYUxIam5lNm5WM3hzbjdGODVGNUZncFpQVDhrNHNCSUhMb1NPdkp1UmZQN05KS09kN1oweEVwT1hiMk9vZVB3Y2pKNnJqK3JHbUlIQ2xGN0dRNWdNWW52M1VmYm9hZUdtaDFIZFhyNlhET3dVQXlzdEtSZk5zTmlKYWRhbHdTOXZDUmR2L1BuR0FJd2EyN0VOeTZDNjR4SStHYk0yUEFKamQzbHpsK2RKZUh4T2dacWREVGtwc250c2RPbGtQR1lxMkd2UTMwdlNJbFIxdTk5c3pvZU5XcWMzbG41aUZ5Nk93ZUQ1R1NZOUFDU1oyZW95VW53VGhuU1ZpaS91VDFla1ZEUTRQUWRWMUI0MTRDR2dDdjBIdTNhbHJhM3JYUW9wMHZBZ0VBcHlmY2l0SlpLNkRFd2tnODhoNFVKNGFhRVpmaitPeHZRQ29HVXZjL2M5NXJaRzEvQW9jVy9haExjVDFZM0xaZTB4UG5iL3lpTUc1UDQ5TkdOdjR0Njhsd3lPRXU3bDhiVFlHVTBsUVVSVWRqdTFZVFFtaTJiU3ZoY0ZoNHZWNG1BWjFnSXRCZnVyamx1MUJiL09CMHNOb09nT1poRWtEajhBazlQYlhMb1NpbUMrYjRNUWp0M3QrbCt0SFNFMmZqTS9SV1QwNDdvNmVsUUFza05rL3ViUmx6dTRSQTR0VUxVUEhuRjF2Tkx3aWZzeXhvd2xYekI5VVlmQ01ydlhGMzRJVnpFVDE1R3RGalpZZ2VQZDd1eWsrUncwY1JLVG5XdUliK3ZOazkzak9pdnlobTk1NHF1c2FPT3ZzK3BVU3N2QkpHZHRlVytPeVBlOFZPbnYwZUU0WU9JN043NC93VnQ5bmM4eFE3VVg3ZWM0enNvWk1FckZpeEloMEFJcEZJdTc5WWRGMXZVOTVlR1FDRXcrRjJ5dzNEYUZNZUNvVzZYQmNBWEM1WG0vSmdNTmh1WGRNMDI1VFgxZFcxVzlmdGRyZGI3dlY2MjVSWFZWVzFXOWZ2OTdkYmZ1TEVpVGJsZ1VDZzNicloyZG50bHUvYXRhdE4rZFNwVTg4dFU4UGhzS0pwbWhvT2gxVmQxN1V6alIxM3E3OGQzU1NramVURHI1MjNYc3lUanJJWnkrQ3FPNDZ4NzM0UGVxang1eTExLzE5eDRMcEhjR3J5RXFUdWZ4Ym5HM0hoTzdrRnJ2cFNSSHg5dEs5TkhIejdpZitNZHdpRFZyeS9Ob3FtUWdoaE9JN1RsQVNvanVNb1VrckY3WFlybG1VaExTMXRjUDN4SFVTWUNBd1JUUk5yQVVEcndSajA3dnpSc0NyUERwSFFFaE5hdlQ0Zk5jSGZuQWgwdGl6bzJmbysrT2RmZ3RyM1Btd3VhN25pa21mR2xNSDdCRlpSemlZRmw4eUUweEJDNU1oeGhQY2ZSclRzNU5sNlovYVVjT3FEU0x4MllaZVR4TUhvM0lhMlZWWFQ1VVNnUCs1bFZaOTlvcW1uSm5mN2E2dWxKaU42dFBUTXRib3dsR3NJL2RjNWpuTVNBUFF1OXRnQVFLeURKWW5WRHZic3NGdjhyRFl4dXBtMFJ5S1JObVZhQjcycDFwbWhneTI1M1oxdlpIaXVZRERZcHF5am1OdUxEUUFDZ2E3MzhKV1dsbmI1R3VmV0xTc3JnNklvVUJRRm1xWkIxM1c0WEM0c1dyUUlRdXQ1SXVBNXZSdGErUHhMVnRkbXo0TndMSXo4K0tmTlNRQUFtRFdINFRtOUc4SDBHYkJjaWRBaTUvOGJrWEQwZlpSUHVhdkhNUk4xcUxGOW93c2hOQ21saWpQRGdnekRVTUxoc1BENy9VUG9OL2ZBWXlJd1JNZ1dTNEdxL2R3MWF0YzNOSDhlSzY5QTVUT3Y5T2c2VGhlSElya25qMFBrczJOdGhubG95VWs5V3RZeFhoU1BHKzdKNCtHZVBCNVdkUzJDbTNjZ2ZPRHNhaHpoUTBlZzc5d0h6L1RKY1l5eWQ5U0UxdVA3WlNmRDJRYmlYazI3QmdPQTR1dis1a3FxOSt6a2N5ZDAvdjBOaU9KQm5FbHdXLzNiaXdjSzN0Tzd1MVF2NWVBTFNEbjRRcnZISE1NTFNBZUsxYldscVgzbE8vczlFV2dhUXZUbGYvNDZOano3T3NvT0hjVVZTeGJqMm50dWIxV3Y2dVJwdlAzNzU3Qi80dzdVVjlYQ0YwakF4SXVuNDZvdjNZemtyUFJPcjkzZWhOaEQyL2JndlQrOWpLTjdEaUxjRUliYjUvbi9YTU5CN2dBQUlBQkpSRUZVMmJ2eitMaXE4MjdndjNQdW5VMHpXa2EydkFPMkFSc0VnUml6N3pzMENXUjEwclNCMGdURWtqaE5VdHEzYjV2R0lrM2ZwRnRvWWdKRUVFSktRMXZjaElRMklZR0UyR0UzanNGQWJDUEFOdGlXWkdScE5PdmR6am5QKzhmTUNJMFdXNUsxKy9sK1B2T1JkT2ZPdldkR005SjU3am5QYzdCbytWS2N2K3A5T1BxOUE2ZnhsbzkxNi9mL0VjOCs4bXRzZTNZejB2dTdVVjFmaDhhelQ4RWxuL29RNGdmSnBScFBJMzE5aG5wdEp1cDVDaWtnaEpCRUpLV1Vrb2dzS2FVSWdrRFl0aTFTcVpSSUpMaHkxVkE0RUpnbVRKOHJkZU9kcUVpRFhIVWJGVFA4VmIxampjY09DQVNpeTVaT3lPckI0OEd1cTBIdHhlY2djdFNpaWtYV2NwdGVSdXlFWmROMm5xbUlWRjQ1SlgvOEFvSGhuS3Rpdlk1UmZDNzY1cjZRR25oMWU1cnJ3T0JqR0ZObDIxUnB4N1RZSnZwMC9JbW8rRGRsbE1GQU5EMjZSUUhMdk1RaU9IVkxFZTk4QlZJUEx4Q0laSGNmZktjeDh1RFh2Z01BaUNXcUJuUTBkN3k4SFQvNDIyL0NLN2l3UXpicTVzeENwaXVGRng3ZGdDM3JuOGMxYXo2UFkxZWVPTmhoQi9YQ28rdng0OXUvRHlKQ1ZYVWNzeGJNUVhwL0NxOXQzSUxXRjE3R05iZjlHUnJQT21YUXgzNzdscS9BZDF4RXFtSkl6bTFBZDBjbm52bko0OWo2ekdaOGRtMHpxdXNuZm5YbXNYNTlnUEYvbm1RSVJHUktRWUFVUWdpdHRaUlNDdHUyQlZBc3czdElKNW5CT0JDWUpvUzBRS2JZUVMvUHB4Ky9rMkZDaTJ4Um9KQjk2b1VCMi9PL2V3WFJwVWRXSkZSUEpGSUtRVWNuL0wwZDhOdjNvZmJTODBkY3ZqUjY5RkZRKzd0N1M0K1M3OFBmMnpGa2FkVXByMzhleXlITVV4NlRjd25SdXgrWmtiOXArejVHVE9NcFc0TnBhV2taT2xPZlRYbEVKRnBhV3V4a01obXhiYnZLR0ZOcmpKbE5SSE9GRUQ4a1phcEdtekJzRFdNcXo0RzB2L2NHQUFKenRxMGI5bU5zZCtpcWVHTk5Tb21yUDNjTnp2akF4UldmNjBJbWh4OStkUzI4Z291Vmw1K0hEOXo4eDRnbHF1QzdIaDY5NTcvdzdDTy93b05mdXdOZnZQZnJxQmxHZ1lkMFp6ZCtlc2NERUVMZ28zLytHYXk4L0R3SUlhQ1Z4czliL2dOUFAvd1lIdnYrajRZTUJKVG40OHJQZkJ6bmZleEtXTGFOYkhjYUR6Ui9DMjl2ZXdPUDNmOGpmUFJMbng2ejEyUTR4dnIxS1J2MzU2a05oQkNCTVVaSUtZVXhSZ0NBbEpWSmVieW8yT0E0RUpnbVpDUU1YYnBTYndyak80VkJoc085cXhMSGpqdm1vR1ZRRDFYMm1VM1FtZXlBN1JRRVNQLzZhZFIvY1BCVmg4ZGI5c21OY0ZwMzlQNnMwNWxScldNUVhYNTB4Um9FdXJzSG1LYUJRUC9LVXpKeTZJc2FIY3E1WkRqVSsxNDFoY0tBK3crbTcxb1pVeWtobmJHaENDR0VNY1lqUGZwQVFKclJYMHpxWHZvK1pCYWNnZG85VDZLNlkrQUZuS0VJTTM2amgvMmQrN0VyY2VaVmx3elkvdHovL0JyNWRCWkxUem9PcS83aWh0N3Q0V2dFSDF4OUxYcmU2Y0syNTE3RU16OTVIRmQrNXVEVG1EYjk4a2tvUDhDcFY1NlBVNjg0djNlN1pWdTQ3RTgrZ3FjZmZnd2RPM2RES3cxcmtNcDc3Ny9wajNET2g5OWR2NlM2dmhZZlhIMHQxdDd5Rld4NzdzVUIrNCszc1g1OXlzYjdlUnFsWVV6bG03cHZFQkNOUm9YRFV6K0hORDNuSnh5RytxNWdPbGgxbWpFOVY1OTUweU5KRkFhS0NjSjk2Lzhmakxkck41enRiL1QrTEVJaFdEWHZqZ0FFK3pxUjMvenFZQThkZC9icytvcWZEMW9GYVFoOW53K0EzbzdyZE5RL29iYi95cmtUZmE2Szkyclh5Szl5Nmo3bmtKT3dXQjFqSTBYRnk1b0ZDa1kvbGMxWW8vdmNGdXFYWSsrS214RXE3TWZDVFhlTTdKejJ5Sks2RDhWWlYxODY2UGJ0ejI4cDN2L0J5d2E5LzV5UFhGNngzOEZJUytDb0U0N0ZleTg2cTJLNzc3aG8zL0h1VkNnOVJCTCthVmVlUDJEYjdGSnhqUHh3aWhlTXNiRitmY3JHL1hrcUF3QVZrYVl4N3c3M0RsWDFqQlh4aU1BMEVab3pxM2RCTWVPNlVGMnBjYXROYjg5SzlpNXVGdXp2QXZuQnNQTVM4cHRlaHZQNlRvVG16RVpreVJHSW56eDBYWGRUY0pEWjhGekZ0dXB6VG9WZFgxZTU2dkRtbHhFK1l2NklTcWFPaGY0MTc3MWR1eEZmTWJLNWtjREFKTmRoMWQyZm9EOWJxdnZnZGNUNzZoOE05UStXSnZwY2RuMWQ3M3RWWjNOUVBSbllkVFhET3I1eHZkNEtWK1ZqTVRaVkNDSG91OS85TGx6WHBVUWlBV01NR1dQSXNpd2lvazVkOEJaYTFhUHIwUHRWSS85YkdsUTE0SzF6MWdCQzRLaG52amFzTlFncUh6OTRFdTU0aU5jTVBwMjBjM2R4a2NzampsczY2UDBMajExYzJtL3dTay85WGZUSnEzSFJKNitHVmhxdmJkeUMxemErakIwdmI4ZStYWHVLZVJ5alVCNzhIdTNqRDhWWXZ6NEhNcGJQVXhkOEdHTXl4UlFCSWlrbGFhMWhqQ0haSngrUHB3VU5qa2NFcG9uUXZNby9vczYyTjRiWWN5RFNHdjZlb1ZmNTdhK2lSS01odUR2Zkhucm52dWZ4QTdnN2R4ZHJ2dS9yN0MzTE9KVE0rbWNycm81SGxoeUIyUEtqQjFsMW1KQis0dW14UzJJZXB0Q2NXYkQ2VktJSjN1bXFXTVYydVB5MmZSVS9EM1hsdVc5aXRCbG1FdTVJUmw4RzQrOXRIOUY3dyswelZVcEd3ckNUdzAveUdvOXo5UzhuNm13Yi9ncW1idXVPaWp5RThCRFZRaGliTE11V0xTTUFVRXFSTVlaczJ5WWlJbU5NaHltTWZxcU5tenhtUlB2cmNBMTJudmMxQkxFa0Z2N3UyNmpxM2o3aWN6ckpvMGY4bUxIbWxhYlZScW9HSDUySWxFWWR0ZEpRdzh6RjIvNzhTL2lYUC8xTGZQOXYvZ1hQL1BSeGRPemNqVmtMNStLOUY1OTE4QWVQby91Ly9FM2MvK1Z2UWcyemVoOHdQcS9QUk5CNUY4YVl0REhHQ0NGTUtSZ3d4aGhTU2hIdzdtZUpEY1NCd0RRUldieW80cXE4cy8yTlFlZlZEeWI3MU1hS0s1OEhQOWNSRlozUy9PWlhocFdnbkgvcDk2QStRNkRSWXhZUHVXL2g5Ni9CNnhNb3lLb1lhczUvTnhjaHZ1TEVpaXZ5T3AxRjl1bE53MzBLWXlhNmJFbkZ6OW1uTm80c1dkdFFSWDRBTVBTaVZIMERoS0RqNEFHSDk5WmV1Ry9zR241YmhwQmUvK3l3QWdybnRUY3Iza2ZSWTVZY1lPK0pPVmRrOFJGQW55cyt6dGJYb1hNRDY4VDNaMXdYK1JmNy9GNmtMQjZMc1NrbW1VeVNVb3BDb1JBcHBZd1F3aWlsMm5WKzlGTU1zM05YREh0ZkZhN0ZqZ3YvSDl6YW96Qzc5U2VvMy9uWXFNNlptelA1cGFETHBTMmRJZGE0Y2ZQRmpyQmxXN0JEQjU4d3NlVTN6K0VIZjNzN3VqczZzZnoway9DSnY3b0pYMzVvTFc3OS9qL2lELy92eldQWDhGSFkvdnhMMlA3OFN6Q0RyUFhScTEvdTNWaS9QaFBGRkh4b3JWUEY5QmxqQUdoalRQa3pRME10OXNlS09CQ1lKb1J0STNiY3UxZHhTR3YwUFA1a1JiSmpmNlExTWh1ZWc3UDl6UkdkUzBiQ2lDNS85K3FOenVUUTg4djFCK3dBZTd0MlYzUjRaVlVNMFdNSDc3eXBuZ3h5ejIydTJGWjc0Vm1WSzg4S2dkcEx6cW1ZUnVOc2Z3UGV6b2tyUVFjQVZTYzFWZ1JncXJzSFBiOWNQN3g1L3NZZ3ZlRlpxUDN2NW5TRTU4OGRNdUU0M0dmVVIyZHlGVmZFKy9QYjl5SDlxeWVIOFF5RzBjeDhBYW4vL1JWTWZ1aGtxbURmL3NwQVRBakVHbytkOUhQSmFBU3hQc0VhS1lYMFk3ODk0TytIZ2dBOXY5eFE4ZG1KTFZzNjRwV1BHWnNJanVOUU5Cb2wzL2VObE5JQTBFcXAxMVhQeUpQankvekVmQlRxaDdlZXlhN3ptdUhVSFlPYXZjOWl3VXN0b3pxZnNhSklMeng3Vkk4ZFM3TVhGa2NRZC8xKzhKSER2YS92QWdETUd1WWlpWS9kLzk4Z0lueHc5Ylg0MDcrL0ZTc3VPUnVKRVl5U2pxZHlSejNvTnlJUWxLYXFDaUZnOTV2eU85YXZ6MFJSUFFVRVFkQk9SQXFBTHQ5ODN6ZlJhSlNHV3UyY0ZYRWdNSTBrVnA1VTBZbFUrN3ZSL2FPZnc5dTFwMkkvVWhwdTZ3NTByZnZmaWtUY0VaM3J0Sk1xT2tiKzNnNTBQL3pvZ0drdTVBZkl2ZkFTZWg3N2JjVTBpK3F6Vmc2K0JvQXh5UHo2cVlxYTdWVW5Ma2Q0a0NvNlZuVUMxZWVjV3JFdDg5dm54cjFxVWw4eUVrYjFHWldsMy95OUhlaGE5NzhvdkxKOThBNm5NZkIyN1VIM3c3K283TXdMZ2NRUVplUUFJSFo4NVhCOTVzbm40YnpXTDRnemhNS3JyNkhuWjArTTZWUXAxZDJEcmgvOXJOamVQdXMva0RFby9MNFZxWi85cW1LMHArcUU1YU9lVXovVzUwcWM5bDdJUG1zT0JKMWQ2UDdSeitEdWVIdEFDZExpKy9nWENEbzZlN2ZKU0JpSjAwNGUxWE01cUg1WDNNcWpJUlFFQTMrM2pQWFQyZGxKQU9BNGpyRXN5d0RRUktTMDFtM2E4VFA2RUtZSGRSNzMwWVB1VTZnL0hvVlp4UVd4bk9TeDJQNisrN0Q5ZmQrdnVPWG1ISHgwb2V2bzk4T0VKajhadjF6Ly9wbWZQRDdvM1BTbkh5Nk9kaHh6eWduRE9sNXFYekZ2NytRTEIxYlcyOU82YzhDMmlWVGJNQXNBc0s5Zi82Qmo1NTdTL2ZXUS9kYXpHZXZYWnlMb2dnL3QrQTRSZFVrcGxaUlNBZEJTU21OWmxuRWN4d0R2ZnBiWVFGTm5iSWNkbEFpSFVIdkp1VWoxNlFUcVhBRTl2MXdQR2ErQ1hWY0RVZ3FxSzNYSWl5UEphQlMxbDU2SG5rZC8wN3RvazBxbGtmcWZ4MkhWSkdEVjFvQThIMnAvTjZqZndtR3g0NDRaY2xwUTdvVXRDUHBjSWJlVHRVaWNjWURPOGZLajRiKzl0OWlwUXpIQk0vMmJaNUI4LzhEU2NPTWwxbmdzZ3M2dWlxREtGQnhrbjltRTdET2JZTmZWRktzNlNRbnlQS2p1ZE1WQ1YyVTE1NTJPVU9tUDgyQkNjeHNRUFhaSjcyckVwRFF5NjU5Rjd2a1hpeDFoSXFqdW5uR3JPbVFjRituZlBJUE0wNXNRS2lXaXErNFVUTDlrNTFERExDVE9PTFJoL3JFOGw2eUtGZCtydjFqZis3cnJYQUhweDMrTGJEUUtlMVlkQUFIVms0YkpWMTVGRlphRjJrdlBxNmpLTlpiNlZ6cnFmdmhSV0lrRWduZjJnN1JHYlBua3o1dG1VMXMrbjZlNnVqb3l4aGl0dFNZaVpZd0p0TmF2cTFSK3BWVTF1ckszNlVYbm9sQi8zQUhuKzRmekhWajg1RmNPZUp4b2V0Y0I3OWVoYXJ4endpZEgwOFF4ZCtaVmwrRHBuenlPUGEvdHdFUC84RjFjOWRsclVGVWRoKzk2K01XOUQySDc4eThoRkFsWGxMbzhrT3I2V3FRN3UvSG1TMXZ4bnZOUEIxQzg0djdDb3h2d2krODlWTEd2OG9NQlYrREgwOUVyR3RIVnRnK1AvK0RIdVBhclgwUXNVUVd2NFBTMmEvbnBBeTkralBYck14RjBLZytsMUQ2dGRRQWdFRUlvSWxKRXBFS2hrQW1GUXRUVDAwUHgrTWhYbmo5Y2NDQXd6WVRtelVIeXFzdUswMVA2WEJrMytRTDgvT0JEeGFHNURSRGgwRUdUZC9zTEw1eUh1ais0Q09sZlBWblIrZFNaSEhSbThEbUVzZU9PUnMzNVp3eDZuOS8rRHZKYitpeHRMeVZxTGo2blluWFh3VlNmZnliOGZmdDdPM0grbm5ZVVh0bU9xdmNNYjJoN0xOUmNjQ2FzbWdSeUwyd1pjSlZaOVdTQUE1UkFrNUV3cXM4OS9ZQTVFNzNuT2Y5TW1JSURmMjlIN3pianVCVS85eDYzS2dhN3RucFVDY3hsa2NXTFlBb09nbmU2ZXJlUjc4TnYzemZvL3VHRjgxRjN4ZmtROXNqL2RJem51Y0tMNXFQdWZSY2ovZXVuS2o4WDd1Q3ZIUUJZOFNyVVhuYmVnT3BRWXlseTFFTGtubiszVHJiTzVxR3pCODloWUF3QXRtN2RTbzJOalNhZno1dFlMS2FOTWNxeUxBVWdNTWE4N085THI0d3NIRzMxT0lHMkZUZmk2Q2R1aGFEQkx4elpYZ28xN1J0SDNYNEE2SGpQdGRDaHlWa1Vzci9haG5yODRWL2RoQWUvZGdkZS9QVXplSG5EUmlUbnprWjZmemNDejRkbDIxaDE2dzNEbnZxeThySno4Y1NEaitDSGYzY0hrbk5udzdKdHBQYnRoMVlLY3hjdlJGZmJPMUIrZ0c5ZS8zOXg2cFhuNDlKclBqek96L0JkRjN6OC9kanltMmV4ODVYWDhQZWZXSTI2T2JPUTdpdyt6MFN5RnBkODZvTURIalBXcjg5RThQZWxFUVRCYmdDK0VDSVFRZ1FBQWlMU0FIUStuemZ4ZU54czNicVZSd1NHd0ZPRHBxSFFuRm1ZL1ltckVUKzVzV0pLUkFVcEVEbHlJZXF1dUJEMUg3cGkyQ1VWK3dzdm5JZFpuN2dLVlNjdWh6aEFjcEE5dXg1MVYxeUFtZ3ZPR25UeEwvSURaSDd6VEVVbk9uSHFTUWdOby95a2pJUlIyNjlPYys3NUYwZTh4c0doaXE4NEViTS9jVFdxVGx3K3JQcjVNbDZGK0NudndheFBYRDJzSUFBQWhHMGgrZjVMVUgzV3lpR3ZVZ3ZiUnRXSnl6SHI0MWVOcUh6bllLenFCT28vZUNWcXpqdmpnTzhScTdZYU5SZWRqZVFITGhsZStkTkpPRmQ0d1Z6TS9zUlZpTC8zaEFQTzk1ZlJDT0lyVHNTc2oxODFya0VBQU5qSk9sU2ZmU29nQjM0bWh2enNNbGF5WnMwYVNxVlNGQTZIalJCQzI3YXRTbGMrL1VLaDhHTFFuZmVNTi9vcGdvVlp4NlB0dlRlTlhZUDdTUjExQ2JxTytjQzRIWDgwR3M4K0JaKy82Kyt3NHBLelVWV1RRR3BmSjZMeEdFNis2Q3g4L3E2djRxUUxCNytRTlpoTC8rUWp1UHhQUDRiWmkrWWgwOVdEVEhjUEZpMWZnbzk4NFUveCtiditEcGRmOTFHRVkxR2tPN3Q3Sys1TWxGa0w1dURtZi8xYm5IanVxWWpFb3VodTcwU2tLb1pUTGowSG4xMjdac2lWZ2NmeTlSbHZ4bE1JVW9YQTkvMGRBSHdpOGdENHhoaGwyN1lTUXVod09HeFNxUlN0V2JPR0E0RWhUUHh5cldPa3FhbXA5NWM2OThaUFRXWlRKcGNoK1BzNm9kTVpHTWVGQ0lWZzE5VVVSd0hHT0t1ZmxFYXc3eDJvVkxxNDZxdVVzQkx4WXBuTm11b3hQZGQwb0ROWnFQMHBHTmNybHZza2dnaUhJV05SaEdiWEQxaEliTVFNSWVqY0Q5VlZuRElqUWpic3VscUU1aldNNm9wODJiN3YvbnZ2OTFYdk9hN1lVUzNSNlN5Q3ppNllnZ015QmxaVkRQYnMrbEhuQTB6a3VTcVVYN3Z1ZE8rOGZCbU53SzZ2UTJqT3JJcEtReE5CNXdydzk3UVZSeXNzQzNadE5jS0w1aC9TNzNFd2ZWL3ZscGFXYWZ2M25SVVJrVmkvZnIyVnkrWEMyV3kyeXJidGFtTk1Va281UndneFA1RkkzRnh6L0tMVElrY05QZVZ3R0dmQmdoZnZ3dXpYSHhtemRnTkFiczdKMkhuKzM0UGt6Smg0OEZlWFhRc0ErT29qTGIzVmRkamtjbmZ0UjNycjdsMzVmUDVSQUh1RkVHMUUxRzZNZVVkS21WSktaYXVycXd1SlJNSy84TUlMTmE4ak1MaVo4UWs5bkVsUnJIOCtBVFhRaFcwaHZIQSt3Z3Zuai91NXBnT3JwbnA4QXlBcEVKcmJNTzVYcmZ1eWFxdGgxVTVNVURldTU1cUUxKzVBckVSVlJkVXZ4b1pEQ0VFUFBmUVFvYmlnc05aYUs4dXlBcFN1ZnZxKy83Uzd1K3UweUpIMWc0N0VEdk1zYUZ0eE00TDRQTXpiY2k4RW1ZTS81Q0M2bDF5QnZTdFh6NWdnb01Lb1gyYzJsc2dZZUh1NjRYbGVLd0JIQ09HV1J3U2tsSUhXV2hHUmRoeUhITWNoRGdLR3hsT0RHR09Nc1NscTY5YXRsRWdrREJIcGNEaXM4TzRVQ01mMy9kZFZ3ZHZodDQ5c2xkK0JCRHFYZlFRN0wvZzZ2T3JScjZlaEluWFljK29Yc09lMEw4eVlJTUFyT0wwTGJVa3BFZUlwZlZOQzBKR0JuM002Z3lEWUM4QXAzOHJCUURnY1ZrU2tFNGtFNXdjY0JBY0NqREhHMkJTMVpzMGEycjE3ZDdsb2tMSXNLN0FzeXhOQ3VBQWMxM1YvNWU3cUhGREVZRFJ5YzA1RzZ4VjNZYytwWDRCZk5meUVVQjJLWTk4SjEyRDcrKzVEOTlJck1ZMW5IUTl3MjRkdnh2Lzc1QmNBQUF1T1hRekJJd0tUandqdXJrNjRydnQ3S1dXQmlBb29qUXBZbHVWWmxoVm9yWlV4UnUvZXZkdHdmc0NCell5UW5USEdHSnVoa3Nta0FXQ0NJRkNXWmZsS0tkZXlMSWVJQ3I3dmIvTXloUjNlN3U2bGtTTVBKVmVnaUtTTjdxVlhJclhrTXNRN1gwVjErd3VvNnQ2T1NMWU5scGNCUURCMlZYRlJzdVF4eU0xYmdjejhNMEhXeEpYR25FaFZOUWtVTWpuTVhid1FIMXA5N1dRM2h3RnczKzZDbTg3dkQ0SmdOeEhseThHQUVNSlJTcm1oVU1nUGdrQkZvMUVUalVZUGZhN2JETWVCQUdPTU1UWkZDU0dvdWJtWkdoc2JkU0tSVVBsOFBnaUh3eDRBeHhoVEVFTGtITWY1bjlDT3pzK0Y1dFphTWpJMi85WkpXTWpOT1JtNU9lTzAyTjQwOGVWMWQweDJFMWdmeGxOd2RuUWExM1UzQThnSklmSUFja1JVa0ZJNnRtMTdudWNGaVVSQ2VaNm50MjdkeXZrQkI4RlRneGhqakxFcGJNMmFOZFRRMEdDa2xEb2FqU29oaEsrVWNvVVFlV05NUGdpQ3Q3eUM4M3hoKzhqV2ltRnN1aWxzYjROWGNIWXFwZmFoR0FCa2pURjVJVVMrOUpud285R29rbExxaG9ZR25oWTBEQndJTU1ZWVkxT1lFSUk2T3p2SnNpeGRLQlFDRkN1anVNYVlBb0FjZ0Z3K24vK1YyOUhUNmUzcFBzalJHSnVlM04xZGNEdDZjbzdqdkV4RVdTTEtvdlQrTjhZVXBKUXVpbXRzQkpabDZjN09UaDROR0FZT0JCaGpqTEVwYnV2V3JiMUp3MElJMzdJc0Y4VUV5YndRSWdPZzIzWGRIeFZhTzN5ZGRTZTd1WXlOS1oxMVVXanQwSVZDNFFWalRJOFFJdFBubGdmZ1dKYmxDaUg4Y3BJd1Z3c2FubW1iL3M0TGlqSEdXQ1ZlVUd6bUlpS3hidDA2bWMvblE2RlFLQndPaDZ1TU1UVzJiU2UxMXJPa2xIT0phRzQwR2owbm5xejVRUFdwU3lDak16T0JseDFlakJzZ3Uya244cW5NRnRkMWYwOUU3d2doOWdIb0lLSjNMTXZxVWtxbHBKUVozL2NMUVJENDhYZzhXTFZxbGVFUmdZUGpFUUhHR0dOc2loTkMwTmF0VzhuM2ZWMWJXNnRzMnc2a2xLNVNLby9pOUlnMEVmVjRucmZKU2VlZXliMzRGaWpRazkxc3hnNEpCUnE1Rjk5Q29TZjdodXU2cndOSVN5bDdpS2luTkJLV1UwcmxwWlN1YmR0QmJXMnQ4bjJmazRSSGdBTUJ4aGhqYkJwWXMyWU5KWk5KWTFtV3Rpekx0MjNiUlhFUnBad3hKZ01nYll4Sk9ZNnoza2xsWDhseU1NQ21NUW8wc2krK2hVSjNaby9qT0srV092OHBZMHdLeGZkNmhvaHlBQnpidGwzTHNuekxzblF5bWVRazRSSGdRSUF4eGhpYkJzcWpBcnQzN3phZTV5a2hoQytsZEtXVWVjdXlzbExLSGlsbEQ0RHViRGI3QzJkLytwWHNwcDB3YmpEWlRXZHNSTXJUZ1p6OTZUMkZRdUVsSWtvQjZBYlFYWDZmbDk3emVTbWxLNFR3UGM5VDVkd0FIZzBZUGc0RUdHT01zV21pUENvQVFHZXoyYUE4S29CaTVaUk02V3BwdHhDaUs1ZkxQZWFrc2k5a04rMEVKeEN6NlVKblhXUTM3VVJ1ZjgvT2ZENy9raENpQzZVZ0FFQzNNU1pWR2dIckhRM0lack1CQUI0TkdBVmVVSXd4eGhpYkpvUVFSRVJtL2ZyMXduRWMxZDNkSFZSVlZibWU1OGxRS0dScHJTMWpqQ1dsdEloSTVQUDVKN1hXZWIzeHpYT3JsczJ6bzBjYyt1ckRqSTBYYjNjM0NxM3R1cEF2dk9aNTNwdENpRzRpNmhKQzdCZENkSlduQlZtV2xRMkNJQitKUk54Q29SRE1uajFieFdJeGMrR0ZGM0tDOEFqeGlBQmpqREUyeld6WXNNSEVZakVkRG9jRHBaUkhSSTVTS2krRXlKU25CeEZSRjRCT3gzRitsK2xKUDVMZjF0YVQyL0kyaktjbXUvbU1WVENlUW03TDI4aHUzVlBJcERPYlBNOXJCZEJsak5rUG9MUDBYdTZXVXZZSUlUSktxWHpwUGUrRncrRWdGb3ZwRFJzMm1FbCtHdE1Tandnd3hoaGowMGhwVkFDMzNYYWJtVDkvdmxxd1lJRlFTZ2xqak5SYUN5R0UwRm9MS1NVQUVCR1JNY2IwOVBTazQwRndadENkWHg1YjJpQ2pSODRDQkZlWlpaT0lDTzdiWFhCMzdUZHVydERtT001clJOUkRSQ2toUkFwQWx4Q2lTd2pSYll4SldaYVZKcUpjS0JRcVNDazkyN2FEdHJZMnRYWHJWck5telJyT0RSZ0ZEZ1FZWTR5eGFhWWNES3hidDg0NGpxTmMxeFdXWllsb05BcXROU3pMUWprQUFHQ0lTRXNwZzBLaHNONTEzVGNEMXp2RDM1dHFpQzV1UUdoZURZVGtDUUpzNHBBeENEb3ljSGQxd3NzVTBvVkNvVlZyL1U2cEpHaVBsTEpjSGFqYkdOTmRTZzVPRzJPeWxtWGxYZGQxdGRaQk5CcFZ5V1RTTkRVMWNSQXdTaHdJTU1ZWVk5TlFPVjlnM2JwMWlFYWpjRjBYcnV0Q1NsbSt6RThBakJEQ0NDR1VNY2FYVXZwYWF5K2J6WFo2bnJmVXl4Uk9DTytJelk0c3FrZDRmaDFraExzRmJQd1lUOEZ2NzRHM3B4dGV0cER4UE8rdElBamFBV1NKS0VORWFTbGxqekVtVlY0dm9IVExFRkZPYTEwSWdzRFZXdnZSYURRQW9IbmhzRVBEbjNqR0dHTnNtaEpDVUhOek0xMXd3UVdtczdNemNOMWlkYUJ3T0V3b2pnUVlyYlVtSWdVZ01NYjRRZ2dQZ092N3ZxT1UybTI3N3FKd0puOU02STE5ODhMMWNUczh0eFpXTWc2cktqeVpUNDNORUxyZ1E2Znk4UGVsNFhmbmRlRDczWjduN1ZWS2RRTElDeUZ5eHBoTWFUUWdiWXpwS1gxTm81UVlMSVRJQVhENkJnRU5EUTFtdzRZTlBCSndpRGdRWUl3eHhxYXhOV3ZXMEcyMzNXWWFHeHVwUERJZ3BTVEhjWXh0MjJSWmxnYWd0TmErbE5Jam9uTEowUUtBZ2xJcXA1VGFRL2w4ZGFSUU9OTHVTTTIzTEtzK0ZJK0c3Ym9xeUtvd3JIaTBHQmpZRXRLMkFFdENTTTR2WUFBWkFyU0JVUnBRcHRqeHo3c3dCUitxcHdCVjhBS3RkY2IzL2YxQkVIUVFVUUdBSTRRb29GZ0NOQWNnVTdxbHBaUVpZMHpHc3F3c2ltVnhDMHFwUWl3VzgwclRnUUlBZXNPR0RiUm16UnBxYm02ZXRPYytFM0Fnd0JoampFMWpmWktIMGRqWXFLUFJLR3picHZKTkthVUJLQ0xxT3lMZ0FDZ1FVUjVBQWtCQ0NKSDJQQy9sdXU1cmxtVkZrY3ZWaDdwRHMyM2JycFpTVmtrcFl3QnNJWVFsaEpBQU9CSmdRREVoM1JDUkJxQzExcTR4eGlsTjQra2hvalFSK1FBOEluS0ZFSzRRSWw4S0NNcUJRQmJGUUNCbmpNbVdWc3ZPbzdST0FBRFB0dTBnR28wcUFIcnIxcTNFeWNGamd3TUJ4aGhqYkpvcmRZaW91YmxaTmpZMmFzZHhBSUFzeXpLdTZ4b2hoQ3JkQWltbFo0eHhoQkFPZ0R3UnhhV1VjU0tLQ3lHcWhCQXhZMHlVaUZKYTY5MUNpRENBRUlwOUJndkYwdU1XaW9GQTN4czcvRkMvbXdaZ1NsOFZnS0FVQlBoQ0NGZEs2UUp3aUtnZ2hNZ2JZL0pDaUh4cDZrOU9TcGszeGhTSXFLQzFkb2pJajBRaW5sSktPWTZqVVFvQ21wdWJEWThFakkzcEhBamtBY1FCd0JRY3lLcllKRGVITWNZbWo4NFgrdjZZbTZ4MnNNblYzTnhzaUVpc1c3Y09xVlNLd3VFd3hlTnhDb0pBQ3lHMGxESlFTbmtBWENtbFU3b3lXd1VnWGdvQXFnREVwSlJSQUZFQVlRQmhJZ29KSVd3aGhFMUVFb0FsaEJER0dGRUdBTVlZRGdnT0ExSktBa3ExYVlsSVNrbEVSQUMwRU1JUWtTSWlKWVFJaEJDOWdZQXh4Z1hnU0NrTEtJNUs1WVVRQlNJcUdHTUt4aGhIU3VrYVl6d2k4a09oVU5EZDNhMTgzOWZKWk5Kd1l2RFltODZCd0pzQVRnSUF2MjBmb3Njc250eldNTWJZSkFyYTMrbjc0NXVUMVE0MitjclZoRzY3N1RhNjRJSUx5SEVjMGxxYmREcXRiZHRXUkJUNHZ1K1hSd2FJS0crTXlVa3BvMUxLR0JGRmpURlJJVVFFcFVBQTc0NEkyT2d6SWlDRWtCd0VISDZNTVpCU1V1bFhUeWlPQXZRZEVWQ2xXd0RBQitBYlk3elN0Q0FYZ0dPTWNZbklJU0pYU3VscXJkMXdPT3dKSVh6Zjk0UGEybHBsV1padWFHalFHelpzNEJLaDQyUTZCd0kvUlNrUXlEMi9HZUVqNWtOR0lwUGNKTVlZbTNqRzg1QjdmblBmVFk5TVZsdlkxTkIzMGJIR3hrWktwVkltSEE2YlhDNm5vOUdvSXFJZ0NBSWZnQ3VFQ0FzaElrS0lpTlk2SW9TSVNDa2p4cGlJbERLRTRvaEFPUWl3QVVnaWtrSUlTVVNpZURwUlhzQ01IVWJLSXdMbDRGTUlZZEFuRUJCQ0tCU0RnS0NVcU80Wll6ekxzandoaEVkRW50YmExMXI3Uk9ScnJRUFhkWlhXV3JlMXRlbGtNbWsyYnR6SStRRGphTnBHNzZ0WHI2N3hQTzhWQUVjQ2dKV29RdUtNVXhDYVB3ZFd2R3FTVzhjWVkrTlA1d3NJMnQ5Qjd2bk4wTG5lcVVGdkthWGVjOTk5OTJVbnMyMXM2aUFpY2R0dHQ0a0xMcmhBZG5aMnludytMK1B4dUEzQVVrcUZiTnUydGRZaElVVFl0dTBRZ0xBeHBod0E5RTRKTXNiWUFDeFpuQWRTRGdZRVVJd0V5dWZqa1lHWnJUd3RDQ2dHQXVXdnBmVXFUR2tST3kybFZIMm5DQUh3cFpRQkFGOHBGUkNSYjFrL2xUeU5BQUFnQUVsRVFWUldvSlJTdG0wSEFIUStuMWZ4ZU55VVNvUHlhc0VUWUZwL1dHKzQ0WVpMaFJDUFQzWTdHR05zcWhCQ1hQcmQ3MzczMTVQZERqYTFsSzdjbzM5QVlGbVdKYVcwd3VHd0RjQ3lMTXYyZmQrMkxNczJ4b1NrbE9VRTRkNmJNVVpLS2NWUWdRQTdmUFFQQkl3eEpLVXNKd3YzM293eFNrb1phSzFWT0J4V1dtc0ZRUHUrcjR3eFdtdXQrd2NBUUc4U1BCdEgwLzZEV3dvR3ZvZlN5QUJqakIybTNoWkNmSnFEQUhZZzVkR0J4c1pHMGREUUlGcGJXOFVSUnh3aHRkYVc0emdTZ0JVRWdSUkNXQ2dtQkZzQXJIQTRMTFhXc2h3RWxMOEM2THVTTVFCQUtUWHQreFpzYUxadFYzVE9qVEZVL2lxbDdBMEdMTXN5dnU4YkFMcGNXcFNJZENnVU1nQjBMQll6bG1YcDNidDNtMlhMbGxGblp5ZHhXZENKTnlNK3JLVnBRcmNDdUJyQTBTaldSR2FNc1prdWgySmk4Q09SU09TZjE2NWRtNW5zQnJIcG9lOElRVGtvNkROdFNMaXVLMnRyYTZYbmVUSUlBaGtLaFlSU1N0cTJMV3piRnE3ckN0dTJlL3NRbG1YTmlQNEVHeG10ZFcrSFhTbEYwV2lVbEZLa2xDTGJ0azBRQkJRS2hVd2tFakhwZE5wRW8xR1R6K2VwZlBXL2IrY2Y0QkdBeWNBZlhNYW1rZWJtWnJ1dHJlMCtBTmVVdHhIUnhsQW85TUU3Nzd5ell4S2J4aGlicGdZTENscGJXMFV5bVJTSlJFTGtjamtaaThWRUtwVVNBQkNOUmtVa0V1bnRQMlN6V2U1TEhNYXFxNnQ3TysrZTU1SHJ1Z1FBeVdTU0hNZWhSQ0poY3JrY3BWSXA2bi9sSCtETy8yVGpEeTlqMDB4emM3TnNhMnU3SGNEbisyeCsyeGh6MWIzMzN2dnlaTFdMTVRiOTlRMEtBS0FjR0FCQWEydHJiNThobVV4VzlCOFNpUVQzSnc1RHVWeXVvaE9mU3FWNmYxNjJiQmtCUUxuakR3RGMrWjk2K0lQTDJEVFYxTlQwT1FEZlFyR21OMUNjSnZLSExTMHRQNXU4VmpIR1pwSnlZRkJXRGhBWU81QnloNytNTy81VEYzK2dHWnZHYnJqaGhqOFFRdndYZ09yU0prTkVYN3Jubm51K2plTGlMb3d4eGhoamcrSkFnTEZwN3FhYmJqclJHUE8vQUk0cWJ5T2k3eVVTaWRXMzMzNjdNNGxOWTR3eHh0Z1V4b0VBWXpQQTlkZGZQMWRLK1ZNQVovVFovRElScmJybm5udGFKNnRkakRIR0dKdTZlRDF3eG1hQWUrKzlkMTg4SHI5SUNQSERQcHRQRWtKc3V1R0dHejQrYVExampESEcySlRGSXdLTXpTeWlxYW1wQ2NVazRraWY3WGRFSXBGYjE2NWQ2MDFTdXhoampERTJ4WEFnd05nTWROTk5ONjB3eHF4RGNZRzlzazNHbUkvZmUrKzlPeWVyWFl3eHhoaWJPbmhxRUdNejBOMTMzLzBpZ0pVQWZ0eG44NmxTeXMwMzNuampwOEFYQVJoampMSERIbmNHR0p2WnhBMDMzUEI1SWNRL0E3QjdOd3J4c0JEaXBydnZ2dnVkU1d3Ylk0d3h4aVlSQndLTUhRYWFtcHJPQVBBZkFKYjAyYnlmaUc2NjU1NTdmalJKeldLTU1jYllKT0pBZ0xIRHhDMjMzSklJZ3VDZmhCQTM5YnZyUWEzMTZ1OTk3M3ZkazlJd3hoaGpqRTBLRGdRWU84dzBOVFZkRHVCN0FCYjEyZHdPNElhV2xwYWZUVTZyR0dPTU1UYlJPQkJnN0RCMDNYWFgxVVVpa2R1SjZMcSsyNFVRUDdRczY5WTc3N3l6WTVLYXhoaGpqTEVKd29FQVk0ZXhHMis4OFNvaXVnZkEzRDZiTTBUMGxZVUxGMzZudWJsWlRWYmJHR09NTVRhK09CQmc3REQzMmM5K2RsWVFCTjhHOEVmOTducFpTbm5MM1hmZi9mUmt0SXN4eGhoajQ0c0RBY1lZQU9ENjY2Ky9XRXI1SFFESDlidnJCMUxLditSU280d3h4dGpNWWsxMkF4aGpVOFBtelp0M0xsMjY5SjVZTEpZRGNBNkFVT211OXhKUjA4cVZLN05MbHk3ZHZIWHJWcHJFWmpMR0dHTnNqUENJQUdOc2dGdHV1ZVdJSUFpK0tZVDRXTCs3WGlHaS8zUFBQZmY4QWdBSEJJd3h4dGcweG9FQVkyeElOOXh3d3hWQ2lMVUFqdTI3bllqV1c1YjFmKzYrKys2Tms5UTB4aGhqakIwaURnUVlZd2UwZXZYcWlPZDV0d0w0S3dDSnZ2Y1IwWDhEK0p0NzdybW5kVklheHhoampMRlI0MENBTVRZc045MTAweHl0OVpkTEt4T0grdHlsaWVnZUljUlhXMXBhMmllcmZZd3h4aGdiR1E0RUdHTWpjdlBOTnkvVld2OGRCcFliTFFDNEhjQS90YlMwcENlK1pZd3h4aGdiQ1E0RUdHT2pjdE5OTjYwZ29xOFQwUlg5N2tvSklkYmF0djN0NzN6bk8xMlQwampHR0dPTUhSUUhBb3l4UTFKYWYrQWJBRTdyZDFjZVFJdVU4bC91dnZ2dXZaUFFOTWJZSVNLaWluN0NiYmZkeHYwR05pV3RXYk9tb3BLZEVJSXIydzBEZjZBWlkyTkIzSGpqalI4bG9tWUFKL1M3THdEd0E2MzFQM3p2ZTk5N1krS2J4aGdicm5MSHY5emhiMnhzRkEwTkRRSUFXbHRiQlFBa2s4bUt2a01pa2VDK0JKdFF1Vnl1b3BPZlNxVUlBSll0VzBZQTBOblpTZVUxYjhvQkFnY0dnK01QTDJOc3pEUTNOOHYyOXZhcmpERi9MWVE0dmQvZEJzQkRRb2h2ZlBlNzM5MHlHZTFqakEzVXQvTmY3dmkzdHJhS1pESXA4dm04ak1makloYUxpVlFxSlFBZ0dvMktTQ1RTMjMvSVpyUGNsMkFUcXJxNnVyZFQ3M2tldWE1TEFKQk1Kc2x4SE1ybjh4U1B4MDBxbGFKbHk1WlJPVERnb0dBZy92QXl4c2FEdVBIR0d5OEc4TmRFZFBFZzkvL01HUE1QOTk1NzcxUGdoY2tZbTNDRGRmNDdPenRsdWVQdnVxNnNyYTJWbnVmSklBaGtLQlFTU2lscDI3YXdiVnU0cml0czJ4WUFZRmtXOXlYWWhOSmFFd0FvcFNnYWpaSlNpcFJTWk51MkNZS0FRcUdRaVVRaUpwMU9tMmcwYXNxQlFVTkRnK0dnb0JKL2VCbGo0K3I2NjY4L1UwcjVmd0ZjUGNqZFd3RGNBZURCbHBhV3dzUzJqTEhERHhHSi9sZitqemppQ0ttMXRoekhrUUNzVXNmZlZrcEpJWVFGd0FxSHcxSnJMWTB4VWtvcHlsOEJvUHkxVENuRmZRczJwbXpicnVpc0cyT28vRlZLYWNwZkxjc3l2dThiRk10YTYxSmdvRUtoa0FHZ1k3R1lzU3hMNzk2OTIvUWZLVGhjQXdMK3NETEdKa1JUVTlON1VGeVU3QThCeUg1Mzl3RDRIb0M3V2xwYTNwem90akUyMDVWSEFOYXRXeWY3WHYyM0xNdVNVbHJoY05pMmJkc21Jc3YzZlRzYWpZWnQyejdhdHUyVlFvaWxVc29sQUk0VVFsUURpQU9JQWJBbjh6bXh3NW9TUWpqR21BS0FyQkJpdDlaNkZ4SHRNTWE4NURqT1RxVlVFQXFGbE8vN1FUZ2NWbHByQlVEN3ZxK01NVnBycmN1akJCczJiRENINndnQkJ3S01zUW5WMU5SME5JQXZBUGdUQU5YOTdpWWllaFRBSFFzWEx2eGxjM096bWZBR01qYkRsRWNCTHJqZ0F0bG4rbzhOd0ZKS2hXemJ0clhXSWN1eXFtdHFhaTRUUWx3aWhEalRpb1ViN0xvcVdQRUlaRlVZVmxVRUltUkJXQkxDbG9EZ0xnU2JKRVFnWlVEYWdBSU5YZkJnQ2o1MDNvUHFLVUE3ZmljUmJkSmFiM0FjNXdraXlpcWxBaUx5TGNzS2xGTEt0dTBBZ003bjg2cC9RSEE0QlFQOEtXYU1UWXBQZi9yVDFaWmxYU09FK0J5QTR3Zlo1VTBoeEoxU3l1L2ZkZGRkcVlsdUgyUFRYZDlwUUtsVVNvYkRZY3V5TENzYWpkcEtxWkFRSWd3Z25FZ2tWb1RENFQrU2xuV2xuYXhLaE9mV3drN0dZVldGSi9zcE1EWXF1dUJEcGZMdzk2V2hVb1djVnVvSjMvZi8yM1hkbDR3eEhoSDVBSHdpOG0zYkRselhWVnByN2Z1K1RpYVQ1bkNhTHNTQkFHTnNzb21tcHFZTEFYd093SWN3Y05xUUErQS9qREgzYzNJeFk4UFRkeFRBY1J4TGEyMmwwMm03cXFvcVJFUmgzL2NqdGJXMTU5aTJmWXNWQzU4ZFBXSVdRdk5xSVNNODI0Zk5MTVpUOE50NzRPM3BoaXA0R3ozUHU4OTEzZWVsbEc0UUJHNDRIUGFFRUg2aFVBaHFhMnVWWlZrNkZvdnB3MlYwZ0FNQnh0aVUwZFRVZENTQUd3SGNBS0Joa0YxMkF2ZzNBQTl3TGdGamd5TWlzVzdkT2xrZUJZakg0M1lRQkNFaFJOaTI3WWh0MjhzVGljUlg3SGprM09qaUJvVG4xL0kwSHpiekVjRnZUOFBkMVlrZzUyNTBYZmVmSGNkcEJlQklLVjJsbEVkRWZpZ1VDdkw1dkNxUERxeGF0Y3JNNUdDQVAvbU1zU2xuOWVyVkVkLzNWeEhSNXdDY01kZytSUFEwZ0I4RVFiRHUvdnZ2NzVuWUZqSTJOVFUzTjh2R3hrWUJ3QUpnUlNJUk81L1BSNFFRWVNGRWJYMTkvZWRsMlA1MGJFbERPSEpFUFFjQTdQQkRCRzkzTjV3ZG5ZSHkvUDhzRkFvdFNxbTBNYVpBUkE0UitmRjQzUE04VHdIUUFQVFdyVnRwcHVhczhWOEF4dGlVZHVPTk41NXNqTGxXQ1BISEFPWU9zb3NuaFBncGdCL01uei8vc2VibVpqWEJUV1JzMHZYTkJ3Qmd4V0l4MjNHY2tHM2JFYVZVTkJLSkxJOUdvMnVqOCtxV3g1YlA1eWxBN0xCblBJWEM5alo0KzlKdnVxNzdaY2R4V3FXVWVRQ09iZHV1VXNxTHhXS0I0emdLcFdCZ0prNFY0a0NBTVRZdE5EYzMyM3YzN3IxTUNQRW5LT1lTUkFiWmJSK0FCd0g4ZTB0THk0dmdmQUoyR09nZkJMaXVHNnF1cmc0NWpoT3hiYnVxdXJyNlExYkkvbHA4K2Z5cXlLTDZ5VzR1WTFPS3U3c0x6dXY3Q3A3ai9yUHJ1ajhIa0RQR0ZKUlNoVmdzNW1XejJTQWFqUWFZb2NFQUJ3S01zV25udXV1dXF3dUZRcXVFRU5jQ09IZUkzWFlSMFk4dHkvcnh2SG56bnAycHc3cU1OVGMzeTNKcFVOZDFRNVpsaGFQUmFCUkFMQjZQM3hLS1IvODhjZktSc0txams5MVV4cVlrblhXUjIvSTIvSnh6YnlhVHVkK3lyS3dRSWdmQWNWM1gxVnI3MFdnMEtKY1luVW4vVHpnUVlJeE5hNlYxQ2E0QmNDMkFKVVBzMWdIZ1lTTDZzUkJpUTB0TFN6QmhEV1JzSEpVVGcxRWFDYkFzS3l5bGpBa2hFc2xrOG05QzFiRnJFeXVPZ295R0pydXBqRTFweGcyUWUvRXRCRm5uNGU3dTdtOWJsdFVESUtlMUxoaGpuSEl3QUVEUHBBUmlEZ1FZWXpPRmFHcHFPb2VJL2xnSThXRU1uazhBQUNrQWp4RFJqeE9KeE9PMzMzNjdNNEZ0Wkd6TURCWUVSS1BScU5ZNlhsdGIrN2VodXZpMTFTdU9nZ2haazkxVXhxWUZDalN5TDc0RnR5dnprM3crL3kwaFJOb1lrN1VzSzk5M1pBQXpLQmpnUUlBeE51T3NXclhLbWpWcjFwbkdtSThDK0FpQW80YllOUS9nNTBUMDQyZzArdk8xYTlkbUpxNlZqSTFlT1M5Zy92ejUxb0lGQzBKS3FiQXhKcWExamxkWFY5OFNxWTEvc2ZyVUpSd0VNRFpDRkdoa04rMkVsODdmbjhsay9zMnlySjV5TUNDbGRHemI5dHZhMm9MMjluWTlFL0lGT0JCZ2pNMTBvcW1wYVFXS0FjRkhBUnczeEg0S3dETUFmbW1NK2VXaVJZdGVuRW56UU5uTTBYZXhzTTdPemhDQXNGSXFLcVZNMU5YVmZTZ1VqLzV6OWFsTGVEb1FZNk5rM0FEWlRUdmhadkwvVkNnVWZrNUVQY2FZckRFbVo5dTJDOEJ2YUdnSVpzS2lZeHdJTU1ZT0s5ZGZmLzN4VXNweVVMRGlBTHQyQW5oY0NQRkx5N0lldS9QT096c21wb1dNSFJnUmlmWHIxMXVPNDFqZDNkMlJxcXFxcU9kNVZmRjQvTVJvVmV5L2FrOC91b29UZ3hrN05EcnJJcnRwcDVQUDVyN2t1dTVXeTdKNmdpRElSQ0tSUXFGUWNPdnI2NzFZTEtZdnZQQkN6WUVBWTR4TlE5ZGZmLzBTeTdJK0RPQkRSSFEyaW9zd0RXVUxTcU1Gc1ZqczZiVnIxM29UMDByRzN0VS9MeUNSU0VTVlVuRXA1YXlhbXByL2pCKy9ZQm1YQ0dWc2JMaTd1MURZM3Y1V09wMytrakZtWDNtYWtHM2IrVnd1NTg2RWZBRU9CQmhqRE1EcTFhdHJQTSs3bUlpdUVFSmNnYUVyRUFGQWdZaldDeUYrQ2VDeGxwYVcxOEJyRnJBSjBOemNMT2ZQbjI4bGswazdGQXBGZ2lDSUEwalUxdGIrUlhSZTNXZmlKeDB4MlUxa2JFYkpiWGtiaGJidW4rVHorUlloUkxjeHBnZEFMaFFLNVlNZzhGS3BsR3B2YjlmVGRTb3BCd0tNTVRhUXVQSEdHNDhwQndWRWRCR0ErQUgyN3hSQ1BBWGdLU0hFVThhWUY3bEVLUnRyNWRHQVJDSmhCMEVRMWxySGZOK3ZEb2ZESjlZazY5YlZuSFZNaUZjTVpteHNHVThoOCt3Ykt0dVQvZ3ZmOTE4bG9tNEE2WEE0bkxVc3l3bUZRbjR1bDFQVGRWU0FBd0hHR0R1SVZhdFdoWlBKNURrQUxnZHdCUTZjV3dBQURvRG5BRHdGNEtsSUpQSWNWeVJpaDZvOEdyQmd3WUpRRUFReHBWVGNHRk9UVENidlRSeTM0SXpJa2JNbXU0bU16VWp1Vy91UjI5NzIrMncyK3hWanpINGk2cFpTWm16YnpvZENJYWRjUldnNmpncHdJTUFZWXlOMC9mWFh6N1VzNnpJaXVoekFlUUFXSCtRaEJzQVdJbm9Ld0ZOYTY2ZnV1KysrdHZGdUo1czV5cU1CK1h3K0ZBcUZ3ckZZTEI0RVFYVjFkZlZGc2JyRTNUVm5IUU1JL3BmTzJMZ2dRdWJaTjVEdnpueTlVQ2c4WlZsV2wxSXFKYVhNK0w1ZkNJTEFqOGZqd1hRY0ZlQy9Hb3d4ZG9pdXYvNzZSVUtJYzZXVTV4SFJ1UURlZzRQL2ZkMko0bFNpRjRRUW0vUDUvRXNQUFBCQWZ2eGJ5NmFqOG1oQUxCWUxKeEtKS0JFbGdpQ29xNit2dnlkeHdxTFR3Z3ZxSnJ1SmpNMW9mbHNQc3EvdTNwWk9wMjhEMEdtTTZRcUZRajFDaUZ3dWwzTWR4L0duNDZnQUJ3S01NVGJHcnJ2dXVycElKSEkyZ0hPSjZEd0Fwd01JSCtSaEJHQzdFR0l6RWYyT2lEWkhvOUVYZVVvUkE0Q0hIbnJJNmpzYW9MV3VDWWZEWjFmUHFydXY5cHhqZVRTQXNYRkd4aUR6ekJ2SWR2WDh2ZWQ1enhOUnA1UXlaVmxXeG5HY2ZIMTl2WmZMNWRUSFAvNXhQZGx0SFFuK3k4RVlZK1BzdXV1dWkwYWowWlhHbVBNQW5BdmdIQUREdllUN09vRGZBZGdzaE5nc3BkeDgxMTEzcGNhcnJXenFLYThia012bHdrRVF4TXFqQWNsazhtdUo1UXMrRURtS2N3TVltd2p1cnYzSWJOdnpiRGFiWFN1RTJOZDNWQ0FVQ2ptSlJNS2ZidXNLY0NEQUdHTVRyTG01V2U3WnMrZEVLZVhwQUU0aG9wVkNpSk1CUklaNWlKMUU5RHNBbTZXVVc3VFcyeFl0V3ZUV2RCdVNac1BUM053c0d4c2JiZC8zbzFMS1dEZ2NyaEZDeksrcHJmMTU3Ym5MNHVOV0tZZ01ZdW1kcU5xL0haSGNYbGgrQmdEQjJGWHdFZ3ZnMUIyTnd1eEdrT1JLUmV6d1lEeUZuaWRmY3pQcDlKZTAxbnNzeTNvSFFMZnYrNWw0UEY3d1BNL2J1bldybWs1L2l6a1FZSXl4S2FDcHFTa2toR2pFdTRIQlNpSTZHVUJzbUlkd0FHd0hzRTBJc2MwWXM0Mkl0a29wMytCU3B0Tlhud1hFd2tFUVJLUFJhRHdJZ3JyYTJ0cVBSdWZVTmxlZnNuak16Mmw3YWN4dS9RbVNPeDlEeU8wNjRMNDZWSVgwb3ZQUmVkekg0RlV2R3ZPMk1EYlY1RGJ2UXE2OSsvNUNvZkFMSWNRK3JmWCtVQ2pVNDdwdVBoUUt1UUQ4NlpRMHpJRUFZNHhOVWMzTnpYWkhSOGR4eHBpVmVEZEFXQUdnYWdTSFVRRGVFRUpzSTZLdFJMUk5DTEhOY1p6WE9EbDU2aU1pMGRMU1lzZGlzWEEwR3EyeUxLdWFpT29UaWNRM3FrODg0cExJd3VTWW5Vc3FGN05iZjRLRzF4NkNGUlJHMWs1aG9YdkpGWGpuaEU4aGlQSEt4bXptOHZlbWtIN2w3YzI1WE80T0FCMUNpRTRoUkxmV091dTZic0Z4SEwrcHFVbHhJTUFZWTJ6TXJWcTF5cXF2cjErT1ltQndpaENpa1lpT0IzRGtLQTczRm9DdFJMUU53SnNBZGdvaGRzYmo4YmR1di8xMlp5emJ6VWFudWJsWm5uNzY2YUh1N3U1SU9Va1lRRU5kWGQxUGE4OVpWbTlWSFN3SGZYakN1WFlzZnVidkVPM1pjVWpIVVpFNnZIWDJYeVBmY05LWXRJdXhxVVlYZktTZmJzMWtNcG0vTnNhMEVkRTdRb2o5ZlpPR04yN2NHRXlYNlVFY0NEREcyQXh3eXkyM0pMVFd4d0ZvSktMamllajQwbFNqb3dISVVSeXlBOFVTcCtYYkxpSEVUaW5sVHEzMWJwNXVOREVlZXVnaEM2VnBRVkxLaEdWWmRlRndlRVgxckxvZjFKNjdiRXpPRWU5OEZZdWYvbW9wQitEUWtiU3hkK1huMGIzazhqRTVIbU5UVGZxcFZtUzdlcjdoKy80cktQNnQ3TlJhOXhoamN1WHBRZE9sZWhBSEFvd3hOb05kZDkxMTBYQTRmR3c1TUJCQ0hGOGFRVmlPZzVjMEhZb0JzQWVsRVFSanpFNHA1UzZ0OVU0QU94Y3RXdFRSM055c3h1bzVISzc2Vmd2S1pyTlZ0bTFYRzJPU05UVTFuNHdmTWZ2VytJbUhQaWMva3R1TFl4Ny9NMWhCYmd4YTNKZkF6dk8raXV6ODA4YjR1SXhOdnZ5cmU1RFp0ZTlIcnV2K2pJamFqVEh2U0NsVFNxbHNkWFYxWVRwVkQrSkFnREhHRGtQTnpjMTJlM3Y3RWhSSEVKYWp1RHJ5a3RKdE1ZWmZ3V2d3QktBVHhmbXo3UURhaWFpai9KV0kyaTNMNnJBc3EvM09PKzhjNng3b2pGSE9EMGdta3hIYnRxdU1NYlZLcVZtMXRiVi9YcjE4d2NlaVN4b082ZmhXVU1BeHYvb3pSTEs3eDZqRmxYU29DbTllL0s5d2EwY3phNDJ4cWN2WjhRNnlyN1U5bmMxbS8xMUsyYTYxM21mYmRwZVVNcTJVS3FSU0tXKzY1QWx3SU1BWVk2eENjM096Ykd0cm0wdEVTd0Fza1ZJdUlhSWxRb2pGcFcxSEFyREc2SFI1QU8wb0RxLzNCZ3hTeWc0QTdjYVlEaUxhNzNsZTZvRUhIaWlnR0dRY0Z2cVdEWTNGWXZFZ0NPb3N5NXBkVTFQelQ5VW5IM2xHZUc3dElSMS8va3N0YUdqOThiRDJKV25EcVRzR1pJVVJ5ZXlHN1ExdktZdDh3NGw0ODZKL3duQzdHMzkxMmJYRDJxL3NHNC8vMjRqMkg2MXl1Nzc2U0F2Q3NlaUVuUE5RVGNjMlR4Zit2Z3pTTCs1c3pXYXpkd29oMmtxakFsMmhVS2pIY1p4OE9CeDJwMHNaVVM3K3l4aGpyRUxwbjFkNzZmYk1JUGZiSFIwZGl3QXNKcUlsNVlBQnhaR0Vvd0RNQXhBYTV1bmlBSTRwM1NCS0srUVNGZnY3UWdnSUlSQ0x4ZERVMU9RRFNKVnZSSlNTVXFhSWFNQzI4dmZHbU5SMERTSWFHeHRGUHArWGRYVjEwaGhqU1NsdFk0d3RoSmh2VlIzS2dBMFF6dS9EN05jZkdkYStxYU11UWRzcG40VU9sWXBWa1VIZDI3L0ZvdDk5QzFJZE9LYzgzdmtxYXZZK2g4ekNzNFoxcnJtTEZ3N1l0bS9YWGdEQW5DTVhRRWkrZnNsR1RpdUYzeno0UHdDQVM2Lzk4Q0VmejZvS3c3S3NKQkdGQUlSS1h5MEFWandlbHowOVBiS3hzWEZhdkZrNUVHQ01NVFlpcGZuL3UwcTM5WVBjTDl2YTJ1cWxsUE9JYUQ2QStRRG1FOUc4OHZlbDJ6d0ExU000ZFJqQTNOSU5Rb2plZ0tHcy96WXBaVG1JQ0ZBS0ZvUVFLU0pLRVZFZVFLSHZUUWpobEw0Vyt0L1haNThDZ0lLVXN0RFoyZW1zVzdkdTNKSUM0L0c0S0JRS0loUUtTUUNXRU1JR0VCZWhReHVRbWJQMVB5RG80R2tjbVFWbll2Y1p0Nks2ZlJObXYvNVRDTkxvWFBZUjlCeDFJYVFxWU5IdnZuM1FZOHg3OWQrUVdYZ21oak1xOE1WN3ZqNWdXL25LOXVmdWFKNjBLOXNOUjh3SEFBZzVtcng3TnRsMG9QQ3JCeDRHTURhQkFHd0pJb3BLS1VNbzlxVnRJWVN0dFphdTY0cDRQRDR0Z2dDQUF3SEdHR05qckRTaXNMOTBlL1ZBKzk1eXl5MEp6L1BtQ1NIbVN5a3JBZ1VoUkRtUXFBZVFSSEgwWUxSQ0FPWUFtTk4zdEdFby9RT013ZTR6eGlDWlRKWkhLdm9HQ3c2SzZ6Y29JWVEyeG1naGhCWkNxUEwzQURRUnFjRytMOTNVRTA4OFFWSktDb2ZEd3JadEdZbEV3bFZWVmJGVFR6MjFSbGlqNzVCSzVhTHU3ZlVIM1krRVJOdUtteEZMdllIRlR6VkRVREhlaWIvek1yWi80Ti9RYytSRldMajVEZ2c2OE95SGFIb25xcnBiVWFoZlB1bzJUN1kvdis4Zkpyc0piQXFSdGdVaFJOZ1lVdzRDTEdPTUpDSVppOFdrVWdvTkRRM1RJaGpnUUlBeHh0aWtLU1VMdjFHNkhkQ3FWYXZDdGJXMVNTbGxVZ2lSQkpBMHh2UitqM2NEaHFRUUlrbEU1ZTFKakd3UnRwRUtsMjUxL2U4Z29vcnBUbjJEajZHKzcvdFlJa0lRQkwzQlIva1l3aDU5SUJEdmZBVlN1d2ZkVDBYcmtYaG5DK3JlL2sxdkVBQUFnalNpUFc4aU8vODBrTEFoeUQvb3NXcmFucC9XZ1FCakZZcUJlTzkwb1BJdEhBNUwxM1ZGZFhYMXRBZ0NBQTRFR0dPTVRSUHIxcTN6QWV3cjNVWms5ZXJWRWExMTB2ZjlwQkFpS2FXc004YkVBRlFKSWFwUURCU3FTai9IKy83YzkwWkVnMjBmMTMvNkJ4cTVHSTM0L3EzRDJpL2s3TWVpRjc0NVlMdVJZYmkxU3hITzc0TTBCdzhDQUtDcTgvY2phdU5vbEtjUS9kR1hQNHVuSDM0TTdUdDI0L3hWZjRCTHI2bWNDcExhdHg5UC9QQ25hTjMwQ25LcERCTEpHaXc3OVQyNDZKTlhvWDcrbkFNZWU3REUyeDFidG1IRFF6L0g3bTF2d0MyNGlDV3FzR2o1VXB5LzZuMDQrcjNIRDNtc1c3Ly9qM2oya1Y5ajI3T2JrZDdmamVyNk9qU2VmUW91K2RTSEVLOGR5WXk1c1RmYzU5U3hjemYrdGVsdkVLK3R4bC8vNTdkaDJRT25yUDMrNmQvaGdlWnZJVGwzTnY3eWdYK3BlRCtQOUhkeG9OK0Q3N2o0eXRWTkFDcVR5UHNub0pkL0hxTkVjMHRLS1kweFVrb3BnaUFRdG0yTFZDb2xFb25FV0J4LzNIRWd3QmhqYk1aYnUzYXRoMkpsb280eFByUzQ3cnJySXBabFZRa2hlb01LSXJLa2xEWVJXVVJrMmJadGFhMXRGRHNPRmdETEdHT1h2eWVpOHZ4L2k0aXMwbjVoeTdJaXRtM0hvdEZvUEJ3TzE4UmlzUm9BSHlkbFFxUE5FNGhrOTR6NnlYcUpoV2hiY1NPQ1dEMk9mUFliRTNMT2tYcndhOThCQU1RU1ZRTTYxRHRlM280Zi9PMDM0UlZjMkNFYmRYTm1JZE9Wd2d1UGJzQ1c5Yy9qbWpXZng3RXJUeHoydVY1NGREMStmUHYzUVVTb3FvNWoxb0k1U085UDRiV05XOUQ2d3N1NDVyWS9RK05acHd6NjJHL2Y4aFg0am90SVZRekp1UTNvN3VqRU16OTVIRnVmMll6UHJtMUdkZjJoVllVYXJaRThwM2xManNDQ280OUUyNXR2NDdVWHRnejZYRGMvL2hRQTRKVEx6cWtJQXNiNmR6R1V1WXNYZ2d6aG5iZmJlbjgrWk5vQVFDQ0VFRVFraFJDaUhBd2Mrc0VuRmdjQ2pESEcyT2pSL2ZmZjd3SndBWFNQMlVGTGF3akVZckZ3SXBHSUs2VnFqREd6TGN1YUMrQVBTSnY2MFFZQ2xqKzZwUnUyWGZVZ2dsZzlBTUtpVFd0UnQrZTNJemhuZGxUbkhBMHBKYTcrM0RVNDR3TVhWM1E4QzVrY2Z2alZ0ZkFLTGxaZWZoNCtjUE1mSTVhb2d1OTZlUFNlLzhLemovd0tEMzd0RG56eDNxK2pabGJ5b09kSmQzYmpwM2M4QUNFRVB2cm5uOEhLeTgrREVBSmFhZnk4NVQvdzlNT1A0Ykh2LzJqSVFFQjVQcTc4ek1keDNzZXVoR1hieUhhbjhVRHp0L0QydGpmdzJQMC93a2UvOU9reGUwMkdhelRQNlpUTHprWGJtdzlpODJOUERYaXVoV3dlMjUvZjBydGY3L1l4L2wwY3lCZnYrWHJGYU1GZ0Nla2paWlFHU29FQWlpT0N2VzgwMjdZRkFMUzJ0Z29pRWxOOUxRRk9mMmVNTWNhbUY0ZUMwUmNxNmp2ZmZ5UWF0djhYYXZZK0N4Q2g0NFJQaldqTy8yalBPUnJuZnV4S25IblZKUU9tVkQzM1A3OUdQcDNGMHBPT3c2cS91QUd4UkRGdEpCeU40SU9ycjhYeFo2NkFreXZnbVo4OFBxenpiUHJsazFCK2dGTXVQeGVuWG5GKzcva3MyOEpsZi9JUkFNV3BNMW9OL3R6ZmY5TWY0Y0kvL0FBc3UzaE50cnErRmg5Y1haeTJzdTI1RjBmK3hNZkFhSjdUZXk4K0M5S3lzTzI1bDFESVZBYVpyMnpZQ0swVWptdzhCck1Xek8zZFB0YS9pd21uREFBTWIxN2NGTWVCQUdPTU1UYkZDQ0ZvMmJKbEJBQktxWW9yaWtUVXFRdmVxSSt0UTdGUlBXNzI2ei9GNHFkdnc5RlAzQW9UaXVPdHM3K000YVpIR0hzOGM3VXJuWFgxcFlOdUwxK1pQdXVEbHcxNi96a2Z1YnhpdjRPUmxzQlJKeHlMOTE1VXVVYUM3N2hvMy9IdWFzMDZDQVo5L0dsWG5qOWcyK3lGOHdBQStaN01zTm93MWtiem5CTEpXaHk3OGtSb3BmRFNiNTZ0ZU54TFR4U1hJVm5aWnpRQUdQdmZ4VVRUQlI5YTZ5ejFVYjZ2L0hsZHRtd1pUZlhSQUlDbkJqSEdHR05UbmpHR2lqbUp4aGhqT2t4aDlCY2ovZmk4UTJwTHZHc3JhdmM4aWRUaVMrRWtqMFVzMVhyd2N5Ym1IOUk1UnlKZU0zaVNadWZ1ZGdEQUVjY3RIZlQraGNjdUx1M1hOcXp6WFBUSnEzSFJKNitHVmhxdmJkeUMxemErakIwdmI4ZStYWHNPV0g3MlFNcURHS045L0tFYTdYTmFlZG01ZUczakZteCs3Q21jWGVyY3AvYnR4NjVYVzJHSGJKeDA0UmtWKzQvMTcyS2k2YndMWTB5YWlNcWZ5NzVmSjd0NUk4S0JBRTZXR29vQUFCWWNTVVJCVkdPTU1UWkZKWk5KeW1hekZJbEVLQWdDa2xJYXBWUzd6bzkrUk1DcE8yWlkrL254K2Nnc09CM0p0MzREeTYrOFF2My8yN3YzR0xtdSt6N2czM1BPdlhlZXkrV1FYUEdoaHltYm9neXFrU3phY2xUSk1RWEhzb1BDVGlJM010d1VjWXFnVnZOeVlpQnBrYUJGdWJRREZ5MkNObWlWQkZHQkpvRmR4N0RiUkpDQk9MVmtoMFJxcHBZVTYyRnJMVk95UkdrcHZvYWMyZDJaK3o3bi9Qckh6S3lXMUlxa2xvOTk4UHNCQmdQdVhONjlkMmNQZVg3eisvM09DWVovOXZyQ3BoRnA2eDF2N1NJdmd6d1o3SUpjcVMrZUVha01WNkZ4MXNHV0ZrRjQvbnQ3L2p0UDQ1RUh2NERPOGZiODF6WmR0d1hYN2J3UlQzL3I3OC94TjFldXBkelRycnQybzlxbzQ4aWhsM0hpOEd2WXZQMWFQUDJ0djRlSTRKMTMzbzVhODh3dFFDN0hlM0VsK1VGR29BdkFlZS85b0ZmWVN4aUdrdWU1dEZxdEZaOEpHRmxaUDFraUlpS2FsNmFwVkt0VnlmUGNEemNsODliYUYreE1zdVJ6OWpmZmZrSEgyY3A2SEwzOVYyQ3JHN0hsZS8vampOZDZtMjhIeEtNU1g5Z2lUTDB0aXpmTVhrbFJyWW9zVHBEMit2TTE2UXRsOFdCeWFnSnpRUlBQWi83Mi8rSEwvK0dQSVNLNCtiMjM0bDBmdUFzMzdiNEZ6ZFpndFovVkdBZ3M5WjZDS01TUHZmKzllT0xyKy9FUGovNGQvc21uUGpGLzdPNTc3MzdEOFpmNnZialM3RXlDc2l5UDRmVU5BQjBBVnhTRnIxYXJrcWFwY1BsUUlpSWlXckoydXkwQWtLYXBEOFBRQS9BaVlwMXpSMTFhekxta1dHZnEwVnMrYjFuZmhIamlWalRhejU3enVIcm5CNmlmbXNMSmQvNGNkSmxndzh2L0I5NUVPSG5MUDBjMmZpUFd2L0l0Qk5uNUYwcHlZUU85clQ5KzN1TXV0MDNYYnNhUlF5L2o4SE12TExwRy9Xc3ZIQWFBTTVwYXorVWJmL2EvSUNMNG1VOS84azM3RWxhYmk3bW4zZmZlalNlK3ZoOVBQWFlRdDkxekowNGNQb0xHK0JodXZ1TzJOeHg3c2UvRk1sVk9BUmoyQjZSRktpS250ZFlXZ0JVUnA3WDJBUHh3dk02UDM1VnVkUlV5RVJFUlhVWGlPSlo2dlM3R0dBL0FpWWoxM3BmT3VSZHNOMTd5ZVUrKzgvNExPbTc3dHorSFJ2djdPSDdydjhEVXovd0Zudi9JbjZOejQ0ZXc3cldEdU83Si8zcEI1emkxODJQdzVxMEhMSmZhYUUzNmd3OC91bWk5KzdmLzZoc0FnQjI3YjdtZzgzVlBuQVlBM0hiUG5XOTQ3Y2lobDVkNm1jdnFZdTVwK3ovYWlRMWJKdERyek9Bdi84c2dnL1N1RC96alJUY1pXK3A3VVI4YmxCaWRQdnJHUFFXZlBmRDRPYS92VW5IZEdOYmFFODY1MG50ZmlvZ2Rqa3RyalBIMWVsM2lPRjRWUVFEQVFJQ0lpR2hGbXBxYWtrYWo0ZU00OWhqVUlsdXR0VlZLbGQ3N1o0c1RzMHMrZDIvcmU5Qy81bDNuUFM3SXUzakgvbitESFk5OUJ0ZCs5MEZzZS9vaDdIanNON0g5MjUrRmR0bDUvNzZ0YmtCNzU4ZVdmSjJYMHAwZi9VbEV0U3FPL1BBbGZPVS8vZ21TM2lDUUtySWNqeno0QlR6L25hY1JWaUxjZmQrSEx1aDhvdzIvZnZUMDZ6czFsM21CZ3c4L2lvZCs2L05uSEd1THhWY09XbWt1NXA2VVVyajlnNE15b05FbitydlBXaTFvWktudnhZN2Rnd0RpYTMvMFJjU3pnNzBwdkhNNCtQQ2o4OEhIb2hZc0pldXNRNjh6OCtiSG5rZHhZaFpsV1U0REtKUlM1ZWlCWVhsUUhNZSswV2o0cWFtcFZSRU1zRFNJaUlob0JkcTdkNjg4OU5CRDBtcTF2RkxLQlVGZ3JiV2xNYVpJa3VTcHNCUDl2TTl0UlZlVzhsKzV3ckYzZlFvN0h2MU5LTEhuUGJyZWVSNzF6dk52K2JzY3UvV1g0SmU0WE9tbE5qNnhBWi80blYvR2wzN3ZRVHoxellONDlzRGphRzNlaE5sVEhaUjVBUk1FdVArM1AzWEJwVUh2dnZkOStOYVhIc0gvL055RGFHM2VCQk1FNko0NEJXY3RObSsvRnFlUG5vUXRTdnpuZi9tN2VNOVB2UjhmL0lYN0x2TWRMdTRQL3RXL2d6clBLcS8vK3M5L0g4REYzOVB1ZTkrSGIzN3hZUUNESFh4SHEvK2NiYW52eFlkLzZYNjgrTlJ6ZVBsN1A4VG5QL0ViYUcyWlFMODdoeXhPQnBrSHYvajloWlVJbFhvTmVaTGlQMzN5dDlEcnpPTHpmL09uNS8vaG5jWG5GbVUzS1l1aWVBbEFJU0s1VXFydzN0c2dDS3hTeWtWUjVMdmRydXpkdTFjbUp5ZmY4dmU0MGhnSUVCRVJyVkE3ZCs2VWZyL3ZlNzJlRDRMQTR2WEpSOTlaKzJ4NWZQYU95dHMyTHVuYzZmcDM0TWdkbjhIMWovLytwYjNvb1ZNMy9UUzYyMWRXN2Z5dXUzYmpOLzc0Yy9qYnYvZ2FYbnhxQ3QwVGJkVFhOYkhycm5makF6Ly9VV3plZnQwRm4rdUR2L2d4QkpVSTMzMzAvNko3L0JSTUdPQzZtMi9FdSs5OUg5Nzk0Wi9BdC8vcUczanNDdzlqdHQyWlh3Vm5PWFNPbmJ6Z1l5LzJualp1dXdiYmRyd05SMTk4QmJzLytNWW00WVdXOGw1czNIWU5QdjFIbjhVM3YvZ3dEajN4UFhTT3RkRmN2dzYzM0wwYmQvM3NoL0RmZnZYZkwvcTlsRkw0NlYvN0JYejl2MzhadmM0c3R1MTQyd1gvVEJZcWpzMmd5UFBYUkNSUlNtVktxVnhFY2dDRjk5NFdSZUhIeHNiOHhNVEVxc2dHQUJlNkV3Z1JFUkZkY1YvNXlsY01nS2dzeTZyV3VtbU1XUTlnQXNDV1NxVnlSM1BEK0dmRzc3NEo1LzNJOXh5MlBQdG51T2I1TDErcVN3WUE5TGJjZ2NNL01RbFJiNndQWDQxKzU5N0JqcitmZmVRaFJNczRxVi9wOGlURjczMzgwN0JGaWQvOTBoOWczYWJXY2wvU0pTUGVZKzdnaTVodGQ3NWhyZjIrVXVxb2lCd0RjQnhBMnprMzQ3M3ZoMkdZQVNnKy92R1BYN250dEM4Q2V3U0lpSWhXcUttcEtXazJtMTVFWEJSRjh4a0JBR2xSRkMvWUpIK3BPTGIwWGdFQU9IN3JMK0sxM2I4T3VjQTlBYzduOUk2UHJxa2c0QXdYRVhCZERaN1oveDJVZVlGMzNMNXJUUVVCQUZBZW4wUFJUOXRsV2I0R0lCMDlSaG1CS0lxc2lMaG1zN2xxK2dNQUJnSkVSRVFyMXQ2OWUyVjZldHA3NzUxenpocGpTbU5NcnBUS0FLUlpsajJXSFc1ZjVIcUtDcWQzZkFRdjdmazhzblhibDN3V1c5MkE2ZmYrTmw3Yi9XdHJKZ2pJazNSKzh5dXROY0xLOHE5K3RCSjVQeWpPZi95djl3TjQ4eWJoVlVzRTJlRTJzaXg3VG11ZGlFZ0NJRlZLWmNhWTNCaFRPdWVzOTk1TlQwLzd2WHYzcnBwQWdEMENSRVJFSzFpcjFmSUFmRm1XMWhoVFdHc3pZMHdxSWtsUkZEL0k1NUtYOHVuTzJ5czNMSzFYWUNTZXVCVXZmUGdQMFRyOFRWd3o5U1ZFRjdoWm1Bc2JPSFh6UDBYN3B2dFdUR1B3cGJMdnZsOUJXSzBBQUxiZHRCMktHWUZGN2J2dmw5RllONGJPOFRiV1g3TVJ0KzVaL24wakxxWHMxZFBJWnVOVFpWbE9pMGc4Q2dhVVVxbTFOZ3ZEc0NqTDBsYXJWVit0VnQra1pYbGxZaUJBUkVTMFFpbWxaSEp5VW5idDJ1V2F6YWFONDdpTW9pZ0hrSHJ2RTZWVVAwM1RyNFV2dFg4OTNEeHVscmFDME90RUdYUnUvQkM2MjM4U2pmYjNNWGJzQ2RRN3o2UFNPd3FUendFUStLQ09vcmtWU1dzSCtsdHV4OXpXT3lFbXZDVDN1OUxVMXpXUnpQV3hlZnUxK05sUGYzSzVMMmZGaXFwVmRJNjNzV0hMQlA3WnYvM1ZGYmtiOEZMNTNDSjlxZTJ6TFBzdWdMNVNLZ2JRRjVGRWE1MEdRWkRuZVY0Mm0wMmI1N21ibXBvU3BkU3F5UWd3dENVaUlsckJSRVR0MzcvZjlQdjlxQ3pMbW9nMHk3SmNyN1hlS0NLYkFXeHBOcHMvMTdoMjQxM04yMjVZN3NzbFdsUDZ6N3lLL3BGVFAwcVM1Q0NBNDZNR1lhWFVDZS85NlRBTVo1UlMvVEFNMDJheldkeHp6ejF1TlFVQzdCRWdJaUphd1pSUzBtNjN4Umpqa2lRcEFSUmE2OHg3bndEb0ErakhjZnhZZG55bW5SL3BMUFBWRXEwZDJmUnBaTWRuK21tYVBpc2lQUkhwWVRqbXZQZUoxam9EVUNSSlVocGpYTHZkWGxYWkFJQ0JBQkVSMFlvM05UVTEzelNzbENxTU1Sa0d6WXF4VW1vT1FDZkxzditkSERwZXVONzVkL3dsb25OenZRekpvZU11U1pJbnZQY3pTcW01Qlk4WVFHcU15WVliaXJucDZlbFZ0VnJRQ0V1RGlJaUlWamdSVVYvOTZsZDFITWRoR0laUkZFVjE3LzI2SUFoYXpybU5XdXZOSXJLNVdxM2UzV2l0KzhqWWUyNkVycTdOdW4yaXk4MW5KWHBQdm95NE8vZE1sbVhQaWNoSnBkUUpERXFEVGhwalRsdHJ1MXJydWFJb2tySXNpMGFqVWQ1Ly8vMmVHUUVpSWlLNnBKUlNNalUxSlVWUnVQSHhjUnNFUWFtMXpxeTFNUWFsQ3JNaU1wUG4rWlBwYlA5Zy82bFhJT1dxMk0rSWFFV1IwcUgvMUN0SVpub3ZabG4yQW9CWnJmV01pTXdNczI5OWEyMnN0YzZDSUNqSHg4ZHRVUlNycmtsNGhCa0JJaUtpVldDVUZXZzJtMEZabHBGenJsWVV4UmlBY2FYVUJneDJISjdRV20rdTErc2ZyVzBhLzdHeDI5OEdGYTZOTmYySkxqY3BIWHBQdllLa1BYTWtTWkluUmVTVTF2cWs5LzRFZ0RhQXRvaDBBTXhHVWRRenhxUmhHQmI5ZnQrdXhtd0F3SXdBRVJIUnFqREtDa3hQVC9zOHo2MVNxdEJhWjFycjJCalQwMXJQYUsxbkFIUjZ2ZDdmcEtkbXY5ZDc4bVg0ckZ6dVN5ZGE4VWJsUU9tcDJTTkprand0SWwwQUhRQ2QwZGdhanJOWWE1MHBwWW84eisyb04yQTFCZ0VBTXdKRVJFU3J4aWdyQU1Ca1dSWTJtODJxdGJhaHRSNXp6cTBIc0VGcnZjbDdmdzJBaVdheitmN3F1c1lkemR0dWdCbXJMdlBWRTYxTXJwZWgvOHlyaUx0ekwyZFo5cHhTNnJUMy9oU0E5akFqY0FwQXh4Z3o0NzN2QlVFUTkvdjlyRnF0bGdEY2FzMEdBTnhRaklpSWFOVlFTb21JK1AzNzk2czBUVzJuMHlucjlYcVc1N2tPdzlBNDU0ejMzbWl0allpb09JNy96amtYdThkLzlMNzZ6aTFCOWZxTDIzMllhSzNKcHp0SURoMXpTWno4TU0vekh5bWxPaUp5V2lsMWFoZ1FkQUhNR21ONlpWbkdsVW9sUzVLazNMUnBrNjNWYXY2ZWUrNVp0VUVBd05JZ0lpS2lWZWZBZ1FPK1ZxdTVLSXBLYTIwdUlxbTFObFpLelkzS2cwVGtOSUIybXFiL01EY3orMGo4ZzZNei9XZGVoYy90Y2w4KzBiTHp1VVgvbVZmUm16cVN6TTNPUFpubitTRUE4NW1BNGZqcGFLMW5sRkp6MXRwNE9NN3lLSXJLV3EzbURodzQ0SmY1Tmk0YU13SkVSRVNyeURBcmdIMzc5dm10VzdmYWJkdTJLV3V0OHQ1cjU1eFNTaW5ubk5KYUE0Q0lpSGp2L2N6TXpHeWpMTzhzTy9ITnRiZFA2T29OR3dIRkNtRzZ5b2dnZS9VMHNzT25mTlpQanFacCtrTVJtUkdScmxLcUMrQzBVdXEwVXFyanZlOGFZMlpGcEIrR1lhSzF6b01nS0k4ZVBXcW5wcWI4M3IxN1YyMXZ3QWovQlNBaUlscUZ6dTRYTU1aRTFXcTE2cHhyYUszSFJHVGNlNzhld0FZTWVnZGFJdExTV2w5ZnI5ZC92RHJlbUtodW4wQzRaUjJVWm9FQXJXM2lQY3JqYzhnT3Q1SFBKYk5Ka2h4eXpwMVVTczBObHdidERzdUE1aHVFbFZLejN2dWVNU2JPc2l4enpoVnJvUzlnSVFZQ1JFUkVxOVJpd1lEV3VtYU1xUU5vaXNnNnBkUjZwZFI2Ny8xNnJYVnJHQnlNUjFIMDltcTFla3ZVckcycVhMY0IwZGIxMEJVV0N0RGE0bk9MNHRnTThpTWQ1TDFrTHMvelY4cXlQQWFnSnlKekdPNFQ0TDN2anZZTFdMaG5nSE11OGQ2bmF6RUlBRmdhUkVSRXRHb3BwV1J5Y2xMMjdObmoyKzEybVdVWkFDQ0tJZ0hnUmNRNzU1eUlXQUNsOTc1UVN1VUFzcUlvVW12dGRKQmwxMFZ6OFk3d3hSTmJvZzJOSU5vOER0TnF3TlNqNWJ3MW9pVnpTUUhYalZHY21FWFJpVjFaRkowOHoxK3oxcllCeEVxcHZ2ZCtiampabi9YZXp3eWZaekZzREZaSzlRR2taVm5PWndJbUppYjhnUU1IVm4wNTBFTE1DQkFSRWExaUlxTDI3ZHVuZHUzYXBURE1ESXlOallWcG1sYUNJS2hycmVzQW1zNjVNYTMxT2hGWkIyQmNSTlpwcmRjQmFHS1FQUmlyVkNvM0JFR3cxUml6SVd4VW8yQjlIYm9ld1RTcWc4QWcwTkNCQVl5RzBweEMwUElRTDREejhOWUIxZzhtL25FR254U3dNd2xza3BmT3VibWlLRTZWWlhsY1JCSUFxVklxd1dBbjdqTUNBYVhVblBkK3poalRHNzZXV0d1VFdxMlc5M3E5Y3BRSm1KcWFrclhRRjdBUVJ6RVJFZEVxZDNZd1VLdlZnalJOd3lBSUt0YmFLb0NhOTc2aGxHb3FwY2J3ZXRuUUdJYUJnRktxTGlJTkVha2FZNm9BTm9SaHVDa0lnakd0ZFYxclhRTVFLS1dNVWtxRGN3aGFQaUlpWGtRY0FPZWN5NGJsTzBsWmxqTWlNaXNpQllCY1JES2xWS2FVaW9jQlFSOUFYMFI2by9JZkVlbUpTRjlySFFOSWd5RElyTFY1clZZcjB6UzFXS05CQU1CQlRFUkV0R1pNVGs3cVVUQUF3RlFxbFNDTzQ0cFNLbEpLMVlZVCtycjN2b0hYTXdFTnJYVkRSQnBLcVRxQW1vaFVSYVFLSUZKS1JRQkNETXFKRFFaTGp4c001aEFMSDBSWGdwejFjQUQ4OE5rQ0tJZEJRREVNQURJQXFZZ2tTcW5ZZXg4cnBXSU1Bd0t0ZGV5OVQ3ejNpWWlrSWxJMEdvMDh6M003UEtlYm1wcVN5Y25KVmI5VTZHSTRjSW1JaU5hUVVRTnh0OXZWVVJTWlJxTVJsR1VaS3FXaUlBZ3EzdnNxZ0pyV3VxNlVxbnZ2NjFyckJnWlpnL3J3dGZsQUFFQWtJcUZTS2xCS0JTS2lBUmlsbFBMZXF4RUE4TjV6WGtHWGhkWmFnT0Y2dUNLaXRSWVJFUUJPS2VWRnhJcUlWVXFWQU9ZREFlOTlCaURWV2ljQVV1OTlyTFZPUkNUeDNpZkQxN0xoZmh4RkdJWmxITWUyS0FyWGFyWDhXbW9NWGd5YmhZbUlpTmFRMGU3RCsvYnRrejE3OWtpYXB1S2M4N096c3k0SUFpc2laVkVVaGRZNjk5Nm5JaEo3Ny90YTY2cld1aVlpVmU5OVZTbFZ3VEFRd09zWmdRQUxNZ0pLS2MwZ2dLNEU3ejIwMWpMOGRSTU1zZ0FMTXdKMitKZ1BCTHozK2NLc2dQYytHMzdxbjJtdE0rZGNGa1ZScnBRcWlxSW94OGZIclRIR1RVeE11QU1IRHZnSEhuaGd6WlVDblkyRGxvaUlhQTFhMkRjd3lnNFlZMHkxV2cyc3RlR3c1Q2RTU2tWYTY0cld1dUtjcXlpbEtrcXBpdmUrb3JVT0FVVGUrMkJoUm1Ed2dheldaMmNFaUM2M2hSa0JQL2dGOUFzekFscHJpMEVRVUdxdGN4SEpSU1EzeHVUZSs5eDduNDlLaDBTa0NJS2d6TExNT3VmY0tBdXdWdnNCRnNPQlMwUkV0SWFOQW9JOWUvYm9kcnV0NHpqV2pVWWpBR0NzdFdFUUJJRnpibFE2TkpyNGh6aXJKTWg3SHdBd2VsQ1RvVVZrUGh1d01CQmdab0F1dFZGWkVEQUlCRWJQb3lEQWUrOEJPSzIxUGJ0RVNHdGRBaWlzdGFXSUZNYVkwbHByZ3lBb0FiZzRqbTJqMGZERHBVSFh4RzdCYndVSEt4RVIwUm9uSWdvQXpnNElqREZHYTIyaUtBb0FHR05NVUJSRllJd0p2UGVoMW5yVUlEei84TjVycmJWNnMwQ0E2SEk2T3hEdzNvdldldFFzUFAvdzNsdXRkZW1jczFFVVdlZWNCZUNLb3JEZWUrZWNjMmNIQU1DZ3RHN1pibTRaY09BU0VSRmRKUmFXQzAxTVRLaERodzZwNjYrL1hqdm5USnFtR29BcHkxSXJwUXdHRGNFR2dJbWlTRHZuOUNnSUdEMER3T2g1eEZyTHVRVmRVa0VRbkRFNTk5N0w2SGxRb1RaNE5zYjRvaWc4QURkYVdsUkVYQmlHSG9DcjFXcmVHT09tcDZmOXpwMDdwZDF1eTlWVUJyUVlOZ3NURVJGZEpZYVRIUmxsQ0E0Y09LQmFyWmFmbUpod2FacU95b1pVbG1WNmZIeGM1M211eTdMVXpqbGxyZFZCRUtnZ0NGU1daV29VQUhqdllZeVpuL3lIWWJoTWQwZFhBK2ZjL0lUZGV5OVJGSW0xVnF5MU12aVNsekFNZmFWUzhiT3pzNzVhcmZvNGpxWFJhUGhtcytuYjdiWWNPM1pNSG5qZ2dma013T1RrNUhMZHpySmoxRTVFUkhRVlcxZzJ0REJUMEdxMVZMUFpWUDErWDlkcU5kWHRkaFVBVkt0VlZhbFU1dWNQdlY2UGN3bTZvc2JHeHVhRGdUelBKY3N5QVlCV3F5VnBta3F6MmZUOWZsKzYzYTZjL2NrL2NQV1YvNXdMQnk4UkVSRUJPRE1vQUlCUllBQUFodzRkbXA4enRGcXRNK1lQeldhVDh3bTZJdnI5L2htVCtHNjNPLy9ublR0M0NnQ01KdjRBd01uL3VYSGdFaEVSMGFKR2djSElLRUFnV21sR0UvNFJUdnlK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03cC93TVVzWkduSjNpaFlRQUFBQUJKUlU1RXJrSmdnZz09IiwKICAgIlR5cGUiIDogIm1pbmQiCn0K"/>
    </extobj>
    <extobj name="C9F754DE-2CAD-44b6-B708-469DEB6407EB-2">
      <extobjdata type="C9F754DE-2CAD-44b6-B708-469DEB6407EB" data="ewogICAiRmlsZUlkIiA6ICIyNDc2MTM3Nzg1MyIsCiAgICJJbWFnZSIgOiAiaVZCT1J3MEtHZ29BQUFBTlNVaEVVZ0FBQTRVQUFBRUxDQVlBQUFCdTlTTWhBQUFBQ1hCSVdYTUFBQXNUQUFBTEV3RUFtcHdZQUFBZ0FFbEVRVlI0bk96ZGVYUWMxM2ttL09mVzNpczJBaUFBQXR6M2ZaR29qYUlzUzdJa3g3SXRXM2JtUzJJcnRpZzZtU2laSk02Y3NUT1pRTjlNNGt6aW5EaGhNbDlJS29xU2VKSllsR1ZiMGI1U0lpVnE0U2J1TzhFTklMRnZ2VmZWL2Y1b0FPekcyZ0FhYUFCOGZ1ZmdzS3RSWGZVQ3VOMnN0KzY5N3dX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dtTzVIckFJaUlpSWlJYmpCaTA2Wk5TeFJGV1F0Z2taUnlJWUE1QVBJQkJBRUVBT2k1REhDQ1N3RG9BTkFPb0JYQU9TSEVTUUFuWE5mZHQzMzc5bU1BWkM0RG5HeVlGQklSRVJFUmpiRkhIMzAwWDlmMWg0VVE5d2toUGhNc0tTd3BtVDBEK2RPbklYLzZOQVNMQzJGNkxlaVdDZDNVb2FocXJrT2VzRnpIUVNLV1FDSWFReXdjUlh0RE0xcXZOcUwxYWlQcXoxOUdlMzF6dlpUeUhTbmw2MEtJbjI3YnRxMHQxekZQZEV3S2lZaUlpSWpHUUhWMXRWSlhWM2UvbFBKUlZkY2VxbHErd0p5MWNpSEtGODJCTHorUTYvQ21yRkJMTzJwUG5rZk5weWR4OGZDcG1KT3dYeEJDUEZOV1Z2WnFkWFcxbSt2NEppSW1oVVJFUkVSRVdWUmRYYTFkdVhMbDYwS0k3eFhQTEYrNmFNTmF6RjIzRkliSHluVm9ONXhZT0lweis0N2l4SzU5YUxoUWUxUksrWU9LaW9xZlZGZFgyN21PYlNKaFVraEVSRVJFbENXYk5tMTZRQWp4TjlQblZjMWIvZUNkcUZ3Nkw5Y2hVWmRMUjgvZ3dNdnY0ZXFaaTJla2xMKzlmZnYyVjNJZDAwVEJwSkNJaUlpSWFKUWVlK3l4R1lxaS9DaXZwUEFydDMzOUFWUXVtNS9ya0dnQWw0NmN4Z2MvZVFWdDljMC9kVjMzdnp6MTFGT1hjeDFUcmpFcEpDSWlJaUlhaGMyYk56K3NxTXJUcXg3WWtMZnEvZzFRTlJhSm1lZ2MyOEhCVjNmaDRDdTcybHpIL2RiV3JWdWZ6M1ZNdWNTa2tJaUlpSWhvQko1NDRna3pGb3Y5TUsrazhMZnVlZnhyS0txY251dVFhSmdhTDliaHpXMDcwTjdRL0xlbWFYNTN5NVl0c1Z6SGxBdE1Db21JaUlpSWh1blJSeC9OTjAzemhWbXJGMis0NjV0ZmhHNlp1UTZKUmlnZWllTGRmMzRCTlFlTzc0ckZZZzg5ODh3enJibU9hYnl4YjV1SWlJaUlhQmkrODUzdlZDaUs4dmFLZTIrN2FlTTNIb0txYWJrT2lVWkIxVFhNWGJjVThVaHNadE9GdXMrdlhMbnlGd2NPSE9qSWRWemppVWtoRVJFUkVWR0d2dk9kNzFSSUtYZXYvOHE5QzlaOTRUTzVEb2V5cUhMcFBHaW1YbnIxMUlXdnJGeTVjc2VObEJneUtTUWlJaUlpeXNDamp6NmFyeWpLMit1L2N1K0NsZmZkbnV0d2FBeE1uMXNGemREejYwN1czTGQ4K2ZKL08zandZRFRYTVkwSEpvVkVSRVJFUkVONDRva25UQ0hFS3l2dXZlMG05aEJPYmRQblZpRWVqWlUyWDd4NisyMjMzZmF2SDMvOHNaUHJtTWFha3VzQWlJaUlpSWdtdWxnczlzTlpxeGR2dU9XcjkrVTZGQm9IdHo3eU9jeGF2WGhETkJyOWkxekhNaDdZVTBoRVJFUkVOSWhObXpaOUpiKzA2SWNQUFBFckxDcHpBNmxjT2hmbjl4OWZ2M3pKMHNQNzl1MDdudXQ0eGhKN0NvbUlpSWlJQnZEWVk0L04wSFR0SHo2NzZSRXVPM0dETVR3VzdubjhFU2lxOHZSamp6MDJJOWZ4akNVbWhVUkVSRVJFQTFBVTVVZXJIdGlRTjYycUxOZWhVQTVNcXlyRHFnYzI1QWtoL2lyWHNZd2xKb1ZFUkVSRVJQM1l0R25UQTNrbGhWOVpkZitHWElkQ09iVHEvZzNJS3luNjZ1Yk5tKy9QZFN4amhVa2hFUkVSRVZFdjFkWFZtaERpYjI3NytnTlFOWmJodUpHcG1vcmJmL2tCU0NuL3BycTZla3BPS21WU1NFUkVSRVRVeTVVclY3NWVObi9tdk1wbDgzTWRDazBBbGN2bVkvcThxdm0xdGJWZnkzVXNZNEZKSVJFUkVSRlJpdXJxYWtVSThiMVZEM0RZS0YyMytzRTdBZUI3MWRYVlV5NkhtbkkvRUJFUkVSSFJhTlRWMWQxZlBMTjhhZVhTZWJrT2hTYVF5cVh6VUR5emZGbGRYZDJVbTFzNEpjZkVFaEVSRVJHTmxKVHkwVVViMW83UndWMzRHby9CZjIwL3ZNMm5ZWFRXUWsyRUFRQ083a1hjWDQ1dzRYeDBscTVCYU5vU1FMQVBaeUpaZE1jYTdQN1hsNzRKNE9WY3g1Sk5JdGNCRUJFUkVSRk5GSTgrK21pK3grZTkrbXQvOFYzVDhGaFpPNjV3YlJUVXZJbVM0OC9DQ05WbTlKcTRyeHoxaTcrR2xsbjNRQ3JzeTVrSVl1RW9mdnhmZnhoekVuYnB0bTNiMm5JZFQ3YncxZ01SRVJFUlVSZGQxeCt1V3I0Z3F3bGhvTzRUTEhqdE56Qmo3NDh5VGdnQndBalZZc2JlSDJIQmE3K0J3Tlc5V1l1SFJzNzBXcWhhdnNBVVFqeWM2MWl5aVVraEVSRVJFVkVYSWNSOXMxWXV6TkxSSkVxTy93U3pkLzBSekk1TEl6NksyWEVKczkvN0k1UWMrd2tBbWFYWWFLUm1ybGdBS2VWOXVZNGptOWdQVFVSRVJFU1VKSVFRbnlsZk5HZjBSNUl1S2ovNVN4VFV2RFg2WXlVUGlPbEgvaEZtNTJWY3V2bjN3RmxndVZPeGFBNkVFSjlCOG84d0piSjA5aFFTRVJFUkVRSFl0R25Ua21CSllZa3ZQekRxWTVVZSs3Y3NKb1RYRmRTOGdaTGp6MmI5dUpRNVgwRVF3ZUtDMHMyYk55L09kU3pad3FTUWlJaUlpQWlBb2loclMyYlBHUFZ4Z3JVZm9mVG92MlFob3Y1TlAveVBDTlI5TW1iSHA2R1Z6S21FNjdwalZLSjIvSEg0S0JFUkVSRlIwcUw4NmROR2RRRGgyaWcvc0hWWXIzSDBBRTQrc0ExbXgyWE1mZWNQTW5wTitZSC9ENmVtcjRFVWFzYm4rYmRmKythQTM5TXNDNEhTVWxUZWZCTVczZjg1cUlZeDRMN3hjQmhuM25vYmwvYnVSVWR0SGV4RUFxYlBoL3laVmFoYWZ6Tm0zMzQ3RkszL05HT3dHRkl0Ky9LWHNQemhML2U4UmpOTlBQTFV0ajdINnUvNThaQS9mUnFFRUl2Ry9jUmpoRWtoRVJFUkVSRUFLZVhDMFNhRlJXZGVIRmFGVVZjeGNPSDIvdzdiS29EWmNUbmoxNW1kdFNnOCt3cWE1djNTc09JVFFpQllYdDduZVNjZVI4dkZpMmk1Y0FGWDl1L0haNy8vdlg0VHc0YVRKN0Y3eTk4aDJwWmNqY0VNQk9EUHowT2t0UTFYRHgvQjFjTkhjUHFOTjNIbjcvNHV2RVdGdzRvaGxSVU1EdXZuR20vNXBVVUFrSzJLUkRuSHBKQ0lpSWlJS0dsT3NMai9SQ1lUUWpvb09aSDVmTCtFVllTTHQzMGZvV2xMUjNTK2ttUC9odWE1RHd5cnQxQTFERHo0WjMvYTcvYzY2eHZ3M2wvOUNFMW56K0g0U3k5ajJaZS9sUGI5OXRwYXZQUG5QNFFUajZOeTNUb3MvK3JEeUt1b0FBQkkxMFhkb2NQWS8rUC9pNVlMRjdIemgzK0orLy9uay8zMkdBNFdRMytDWldWUVRUUGovY2REc0tRSUFPYm1PbzVzNFp4Q0lpSWlJcUtrZk5NNzh2VUovVmYzUVlzMkQ3bWZGQ3FhNW40ZXB6LzNmeENhdGhSRzZOcUl6cWRIbStDci8zUkVyKzJQdjZRWTZ4LzdGZ0RnNGtjZjkvbitoOXVlZ2hPUFk4NmRHM0RIN3p6Umt4QUNnRkFVbEs5YWlYdi8rSS9nTHk1RzIrWExPUFg2RzFtSjYvTi8vbWU0LzM4K21aVmpaWXZoTVFFZ0w5ZHhaQXVUUWlJaUlpS2lwS0J1amJ4SEtuRHRRRWI3ZFpUZGpDdHJuNENyR0tqWS83Y29QdkdURVo4eldKZmRSZTJMNXN5Qm9xcm9ySzlQZTc3KytBazBuVDBMTXhEQW1sLzVsUUZmYndZQ1dQRzFyd0lBenUvZW5kWFlKaElqMlU0bTloalhZZUR3VVNJaUlxSkpyTHE2V3FtcHFURUNnWUFSaThVTTI3WU53ekFNeDNFTVZWVU4yN1pOVlZVTjEzVU5SVkVNS2FVaHBUUVVSVWw3VGdpaFNTbFZLYVdtS0lyYTY3RW1wVlNGRUJvQUZjbHJTTFdmMS9TN1gzK3ZTZmxlOTc4S2t1dStkWC8xM2g2UDU2R2Irb2ovRnQ3R0V4bnRwOWhSVER2OUFvcVAvd1I2dEFsTmN4OGM4VGs5elNkSC9OcitPTFlOMTNXaDlScjJXYk5uRHdCZzdsMGJvWHM5Z3g1anhwbzFFSW9DT3hiTFNrd2pLU2hqeDJJNC90TEx1TERuUTRRYUcyRUcvQ2hidGh4THYvUVEvQ1VsbzQ1SnR3d0FHUDNhSlJNRWswSWlJaUtpRVhya2tVZlU0dUppVHlRUzhYZzhIaXVSU0hnVVJmRTRqdU5SRk1VamhQQzRydXRSRktYN1gwdEs2UUhna1ZKNmhCQWVJWVNuK3praGhObWR0QWtoREFDcFgyYXZiUU9BVVZ0YnF4cUdnVmpYQmJpbWFYQmRGMElJdUs0TFJWRWdwWVFRQWxJbTE5bnVmcHo2WE8vdjlmZTR0MHozNis4MVU1RVJ1cHJSZnY3NkEvRFhaOWFyT0JTenN5NHJ4K2wyZWU4K1FFcmtWMWFtUGQ5MDlod0FZTWJhb1ZkaFVBMERELy9kMzhMdys3SWFXNllpTFMxNCs4LytITzIxdFJDcUN2KzBhWWkwdHVMY3JsMjQrUEhIdU9PSjMwTFp5aFU1aVcyaVlsSklSRVJFVTFaMWRiVldXMXZyVXhURjd6aU9Ud2poRjBMNFhkZjFDU0g4VWtxZkVNSVBZS0RIWGdBZUFGYlh2NzIvZE51Mm9lczZiTnZ1U1k0VUpUbERKelh4U2syY2dPdkpVK3B6bVNaV05IWVNzUVJNYithRlcxS3A4ZllzUjVQQk9XUFpPMmZkNGNQWSs4dy9BUURtYkx3ejdYdmh4a1lBUUg1bFp1czQ1aW9oZEIwSDcvM1ZqOUJlVzR1SzFhdHg4N2QvSFZaZUhweDRISWVmL3htT3YvUXkzdis3LzRNSGYvQW44QllWamZnOGlXZ2NBRHF5Rm5pT01Ta2tJaUtpQ2FPNnVscXByYTBOYUpvV2RGMDNEMENlbERMUGRkMmdFS0o3T3pCRUl1Y0g0QVBncjYydE5RSDA5SndCMXhNMUlEMzVHdWp4SkJGUCtZcjEybzREaUFzaDRsTEtPSUM0bERJdWhPaCtMZ1lnQWNBRzRFZ3BiU0dFSTRTd1hkZDFoQkMyRU1LUlV0b0FuTjc3ZFQ4RzRDaUtZcnV1NnlpS2tyYVA2N3BwLzZxcWF0dTI3YWlxYWdzaEhOdTJIVjNYWGR1MnBhSW9Va3JwcXFvcUU0bUUxRFJOSmhJSnFhcXFkRjNYMVRSTnh1TnhxV21hN0g3c09JNnI2N3JVZFYxR28xRnBHSWFNUkNJeUVBaTRvVkJJV3BZbE96bzZwTWZqa1Q2ZlQ5cTI3VjY5ZWxVV0ZCVEk4dkp5ZWZUb1VibDA2VkpaVzF0N05oR056UnB4c1JraGdISHZDQjNlQ1oxNEhDLy90Ky8zZVQ0ZURpUFMwZ0lBcUZpOXFrOVNtSWhFb09yNm9Pc1hac3FPeFlaY3IvQS8vY3MvamVqWTUzZnZSdlA1R2hRdm1JOE52L01FaEpwTThGWER3S3BmL2pwQ0RZMjQrUEhIT1A3U3kxajdqVjhiMFRrQUlCNk5BY0Q0M3dVWUkwd0tpWWlJS0NzZWVlUVJ0YVNrSk45MTNUd3BaVTlDMS9WdkVNbEtmZDFmL1c3WDF0WUdBQWpidHRPT25VbnlscU5FemdVUVNmbUtkaitXVWthRUVGRWhSRVJLbWRHMm9pZ3hBREhIY2VLS29zUVZSWWxMS1h1Mk5VMkx4K1B4dUs3cjhjN096cmpINDRsdjI3Yk5SZzVTa2FsbXg0NGRlUHp4eDF0ajRTajhoU01yS3Vub2ZtaXgxaXhITnNRNWplSFZPcEZTb3UzS2xUN1BDMVh0NmMwT2xwZVA2ZnNwazNVS1IrcmlubzhBQU1zZS9uSlBRcGhxNlJlL2dJc2ZmNHphVHovRldvd2lLWXpFQUtCdHhBZVlZSmdVRWhFUlVacnE2bXJ0d29VTEJicXVGMGtwQ3dFVUtvcFMyUDBZUUtHVXNsQUlVZFM5M2ZXVm4wZ2tjaGg1dnh3QW5TbGZJUUNkVXNwT0lVU2Z4Nm5mVnhRbEJDRHN1bTVFVmRXSWJkdFJUZE1pdG0xSFBCNVBKQmFMUlppUVRUbm4yaHVhVnhYTktCM1JpK1BlMG5GUEN1Tys2Y1BhZjdDQ0xTMDFOWGp2UjMrTjR5KzlqR0JGT2VaczJIRDlkUjRMaVhBRVRpSUJWUjk1TVI1ZytPc1VEa2ZMeFlzQWdIZis3TThIM1MvYzNES3E4N1RYTndIQTJWRWRaQUpoVWtoRVJEU0ZQZkxJSTBaUlVWRXhnQkxIY1VvVVJTa0dVQ0tsTEpSU0Z2Vk85Z0FVMXRiV0J2V3VpNzcrNXIybFBqOUdPcEM4QTkrRzVQQ3N0dFF2SVVTN2xMSVRRRnBpcHloS1NFclpLYVhzMUhVOXBDaEs1NVl0VytKZzBrWVpFa0tjYkwzYU9PTFhSNG9Xd051UzNXcWdRd2tYTGNqYXNRcG16Y0l0anorT3QzL3daemovM3U2MHBOQmJVSWkyOEJWMFhMM2Fwd2hOZnc0Ly96UG9sb1haZDI2QTZmZG5MY2FoeE1OaEFCanozczdXYTAwQU1MNS83REhFcEpDSWlHZ1NxYTZ1MXVycjY2ZkY0L0VTVlZXN0U3eGlBQ1ZDaUo3SFhWL0ZBUEpjMXdXQWZndWRaTGtTcEVReWNXdkJBTWxjNnJhVXNzOCtMUzB0blR0MjdIQ3lHUlRSTUp3WVRWTFlNWDB0aXM3OFJ4YkR5ZVNjNjdKNnZPSUY4d0VBN2JXMWFjL25WMWFpN2NvVlhEdDJmTWlrTUI0TzQvaUxMOEcxYmN6ZWNFZFc0eHVLYnBxSWg4TzQ4M2QvQjRIcC9mZWlKc0tSSVpmVkdFcnIxVVpJS1ROYmcyUVNZRkpJUkVTVVk5WFYxY3FGQ3hlS1ZGVXRFMEtVS1lwU0xxVXNBMUFtcFp3dWhPaE84a3BxYTJzTEFmUXNNNUFxaXdtZUE2QzU5NWNRb3RsMTNXWWhSTSsyRUtJNWtVZzBBMmh1YjI5dlkwSkhrNW5ydXZ2cXoxOGU4ZXM3cHErRGJlUkJpNC9QVkRQYkxFRG45RFZaUGFiU3RUNWg3elVHcDY5WWhnc2Zmb2d6YjcrREJmZmVBOUZWWWJjL3AxNTdIVTRpZ2VuTGxzRU1qTzlTZm9HeU1qU2RQWXY2RXlmN1RRcmJhMnZ4eXZmL095cFdyOFlkdi9QRWlNOVRmKzRTRkVYWk41cFlKeEltaFVSRVJHT2thdzI3WXR1Mnl3R1VkWDlKS1h1MmhSQmx0YlcxWmJxdTkveWYzTit5QmFNUUI5QUFvTDdYdjQzZFNSNjZFanhGVVpwMVhXL2VzbVZMQnpqa2ttNUEyN2R2UDdaNTgrYjZVR3RIaVM5LytNbU1WRFEwTHZ3S3BoOStlZ3lpNjZ0aDhTT1FZbVRMWnd6WHpQWHI4ZWxQZHFDOXRoWUhmL0lzVnYrblgrNTN2OFl6WjNIc1AxNEVBQ3o1d3VmSEpiWlU1U3RYb09uc1daeDg5VFhNdXUzV1B0VlNqNy80TWx6SGdXcWFJejVIcUtVZDdRMHQxN1p1M1hwOHRQRk9GRk1pS1h6aWlTZUNzVmpzdXdDK0NHQXVrbVdvaVlpSWNxNTNGVTFnM0t0a0dnQXF1cjdTcEM3TkFDU1hiWWpGWW5qODhjZkhNYndKS1lSa0FZbGZtS2I1d3kxYnRreVpzdk0wSkNtbGZLZjJ4TG12ejc5bDVZZ08wRGovaXlnNjh3TDB5TWlIb1dZaTRTMUI0OXd2ak1teCt4dGFyaG9HMW4zekc5aTk1Vzl4NHVWWEVHMXR4WXBIdmdyZnRHa0FBRHNheGRsMzM4T2hIYy9CU1NRd2QrTkdsQzVaTWlieERXYmVaKy9HcWRmZlFOdVZLOWo1RjMrSlc3L3pPTHhGUlhCdEcwZC84UUxPN2RvRlJkTkdsYkJlT1hFT1VzcDNNSVZ1bmszNnBIRFRwazMzeEdLeGZ3QlFsZXRZaUlpSWFFcndBVmdCWUVVc0Z2dm1wazJidnIxOSsvWTNjeDBValE4cDVlczFuNTRjY1ZMb2FpYnFWbTVDMVljL3lQZzFCVFZ2STFqN01ZVGI5eWJTUUdwWGJZSlVSMWNGZENDNno0dEVLQXpwT0duTE9sVGV0QTdySC9zMjlqN3pUNmo1WUE5cVB0Z0RiMkVoRkUxRHVLa0pycE1jUFQ3cnRsdXg3dGNIWDRkd3JGakJJRzcvcmYrTTkzNzAxNmcvY1FJdi9ONTM0Uzh1UnFTdERYWTBDaUVFMWozNkRlUlY5TGxQbHJFTGgwNUJDUEY2RnNQT3VZRUhBMDhDbXpadHVrY0k4UWFZRUJJUkVkSFlxQkpDdkxGNTgrYlA1am9RR2grSlJPTDVpNGRQeGVLUjZJaVAwVnExRVEwTHZwTHgvb29UaFI1cHpIZzVpNGFGWDBQYmpBMUQ3emhDQlZWVmtGSWkwdG8zbmpsM2JzQ0QvL3NIV1BpNSt4QXNMME8wdlIzaDVtWlkrWG1vV244elB2TmYvd0MzL3NaM29QU3pSdUI0S1YyNkJBLzg2Zi9DM00vY0JVOUJQa0tOalZBMURSVnJWdU9lUC9wRHpOMjRjY1RIam9XanVIam9aRlJLK1h3V1E4NjVuS3p5bWcxZFEwWVBveXNoVkh4ZUJHNVpBNk84Rk1vb3F3a1JFUkhSamNzTlJ4Q3Z2WWJPai9iRDZReDNQMzNSTk0zbEhFcDZZM2o4OGNlZjNmQ3JYM2hrOFlhMUl6NkdrQTVtdnYrL0VLemRrOFhJZ0xZWmQrRGlyZDhidDdtRWxPNzRlM3V4KzE5ZmVuYnIxcTFmejNVczJUUnBld3E3NWhCV0FZRHE5Nkxva2MvRG1qZUxDU0VSRVJHTml1TDF3Sm8zQzRWZi9UeFV2N2Y3NmFxdWF3KzZBUWdobmpteGEzU0ZKYVZRY2VHMlAwVERnb2V6RkJYUXNQQVJKb1E1ZG1MM2ZnRDRwMXpIa1cyVE5pbEVzcWdNQU1DL2ZnMlVVVlFRSWlJaUl1cE5NVTM0MTZlViszOG9WN0hRK0NvckszdTE0VUx0MFV0SHo0enFPRkxSVUxmcWNWeTg1WHRJV0VValBrN0NNdzBYYi9rKzZsWittd2xoRGwwNmVnWU5GMnFQbEpXVnZacnJXTEp0TWllRmM3c2ZHT1dsdVl5RGlJaUlwaWk5ckNSMWMrNUErOUhVVWwxZDdVb3BmM0RnNWZleWNyeldxbzA0K2VEVHVMcjhXM0NNWU1hdmM0d2dyaTcvRms0KytEUmFxKzdNU2l3MGN2dGZlaGNBZmxCZFhlM21PcFpzbTh6VlIzdVduZUNRVVNJaUlob0xxcytidXVuUFZSdzAvaW9xS241U2UrWmk5YVVqcCtkVkxwcy82dU81bW9uNnhWOUR3OEtIRWFqN0JJRnIrK0JwT2cwamRCV3FIUUlBT0pvUGNkOTBSSXJtbzZOMExUcktib0pVSnZQbCt0Ung2Y2hwWER0NzZYUjVlZm16dVk1bExMQ1ZFUkVSRVJIMVVsMWRiVy9hdE9tM1AvakpLeTkvZGRFY3FGcDJobTFLUlVON3hhMW9yN2cxSzhlanNlZllEdDcvOTFjZ2hQanQ2dXJxek5jTm1VUW04L0JSSWlJaUlxSXhzMzM3OWxmYTZwdC9ldkRWWGJrT2hYTG80S3U3MEZiZjlOeldyVnVuM0Z6Q2Jrd0tpWWlJaUlnRzRMcnVmem40eXE2MnhvdDF1UTZGY3FEeFloME92cktyVFVyNXU3bU9aU3d4S1NRaUlpSWlHc0JUVHoxMTJYWGNiNzI1YlFkR3M2QTlUVDd4U0JSdmJ0c0JPMkgvK2xOUFBYVTUxL0dNSlNhRlJFUkVSRVNEMkxwMTYvUHREYzEvKys0L3Y1RHJVR2djdmZ2UEw2Q3R2bW5MOXUzYmY1YnJXTVlhazBJaUlpSWlvaUdZcHZuZG1nUEhkMzM0M091NURvWEd3WjRkcjZIbXdQRmRsbVg5UWE1akdROU1Db21JaUlpSWhyQmx5NVpZTEJaNzZOQWJIeHorOVBYM2N4ME9qYUZQWDM4Zmg5L2NjemdXaXoyMFpjdVdXSzdqR1E5TUNvbUlpSWlJTXZETU04KzAyclo5LzhmUHYxbkR4SEJxK3ZUMTkvSHg4Mi9XMkxaOS96UFBQTk9hNjNqR0M1TkNJaUlpSXFJTVBmMzAwN1ZDaURzKyt1a2JSL2JzZUMzWDRWQVc3ZG54R2o3NjZSdUhFNG5FN1U4Ly9YUnRydU1aVDB3S2lZaUlpSWlHNGUvLy91K3Z4T1B4RFVmZStuRFhHMXVmUlNKNlE0d3duTExpa1NqZTJQb3NqcnoxNGE1NFBIN25qWllRQWt3S2lZaUlpSWlHN1psbm5tazFET1BlYy91T2JubitUN2FDNnhoT1RvMFg2L0Q4bjJ6RHVYMUh0eGlHY2UrTk5HUTBsWmJyQUlpSWlJaUlKcU91SWlTL3ZYbno1cDIvK045UFBiM3FnUTE1cSs3ZkFGVlRjeDBhRGNHeEhSeDhkUmNPdnJLcnpYWGNiMjNmdnYzNVhNZVVTK3dwSkNJaUlpSWFoYTFidHo2ZmlDZVc3WDNobmVlZWUvTHZjT25JNlZ5SFJJTzRkT1EwZGxUL0hmYSs4TTV6aVhoaTJkYXRXMi9vaEJCZ1R5RVJFUkVSMGFnOTlkUlRsd0U4c21uVHBnZGUyZkovLzNyNnZLcjVxeCs4RTVWTDUrVTZOT3B5NmNocDdILzVQVnc3ZSttMEVPSzN0Mi9mL21xdVk1b29tQlFTRVJFUkVXWEo5dTNiWDZtdXJuNmo5c3pGcjczeU56LytmdkhNOHFXTDdsaURPZXVXd2ZSYXVRN3ZoaE1MUjNGdTd4R2MyTDBmRFJkcWp3TDQwL0x5OG1lcnE2dnRYTWMya1RBcEpDSWlJaUxLb3E2RTQxK3JxNnYvdmU1aTNmMjcvL1dsYjM3dzdLdGZyRnErd0p5NVlnRXFGczJCcnlDWTZ6Q25yRkJMTzY2Y09JY0xoMDdoNHVGVE1kZDJmZ0hnbjhyTHkxK3RycTUyY3gzZlJNU2trSWlJaUlob0RIUWxJQzhEZVBueHh4L1Bxemx3L09Ieis0L2RKNFM0TzFoY1VGSXlweEw1MDZjaHY3UUl3WklpR0I0VGhtVkN0d3dvS292VkRNUjFIQ1NpY2NTak1jUWpNYlRYTjZIMVdoTmFyemFpL3R3bHREZTAxRXNwM3haQ3ZDNmxmSDdidG0xdHVZNTVvbU5TU0VSRVJFUTB4cm9TazMvcytoS2JOMjllM0hxdGFhMFFZaEdBaFFEbUFzZ0RFQVFRQUdEa0xOaUpMdzZnQTBBN2dEWUFad0djbEZLZVVCUmwzOWF0VzQ4RGtMa01jTEpoVWpnYXJrU2lvUWxPWndodUpBcVpTRUFZT2hUVGhKWWZoRlpVQUFpUjZ5anBSaVVsN0pZMjJFMHRjR014eUxnTllXako5am10QUZwQmZxNGpKT3FMN1phSWJneHk2OWF0eHdBY3kzVWdSQUNUd2hHSlhhcEY5TVFaeEM3WFFjWVRBKzRuZEExR1pUbTh5eGJCS0NzWnh3aUhkbTNyajNzZWU1Y3ZRdUMyZFRtTWhyTEpibWxEK01oSlJNK2NIN1I5S3FZQmErRmNlSmN2aHVyM2ptT0VSSDJ4M1JJUkVlVU9rOEpoY05yYTBmN3VoNGpYMVdlMHYwellpSjI3aU5pNWl6QXF5aEQ4eksxUWZieUlvYkVoWFJlaHZZY1FPbmdVa0VPUG1IQmpjWVFQSFVmazJHa0U3cmdKbm9Wenh5RktvblJzdDBSRVJMbkhwREJEc1l0WDBQYm1ic2hFM3p2WWl0Y0QxZWVGTUEzSVdCeE9ld2ZjV0R4dG4vaVZPalE5K3lJS1BuODM5SkpwNHhVMjNTaGNpYmJYMzBQc3d1VSszMUo4WHFnQkg0U21RVVpqU0RTM0F1NzF3bHZTdHRHK2N3OWtQQUh2OGtXRG5xYmpnNzBJSHo3UnMxMjYrVmV6OXpQUWpXZWMyaTFOUGZ3c0lpTEtMaWFGR1loZnJrUHJhKyttWFpBSVhZTjN4V0pZYzJkQks4aExmNEdVU0RTMklITDBKQ0tuenZYYy9aYnhPRnBmZmhzRlg3eVA4MklvcXpvKzNKZCtZYTBvOEM1YkNPL1NoVkNEL3JSOVpjSkc1TVFaZE83OU5HMllYc2VlZmRDS0NtQ1VsNDVYMkhTRFk3c2xJaUthR0pSY0J6RFJ1ZEVvMnQ1K1B5MGhOTXBMTWUyWHZ3ai91cFY5RTBJQUVBSjZjU0dDZDkyS3dpOTlEbXJnK3NXTkc0dWo3ZTBQTWhvbVJaUUp1N2tWNFNNbmU3YUZZYUR3aS9jaGNPdmFQaGZXUU5jTmplV0xVUFR3ZzFCU2h6TkxpYzQ5KzhZalpDSzJXeUlpb2dtRVNlRVEydC85RUc0azJyTnRWSlFoLzRHN29YZzlHYjFlTDVtR2dpL2NrM1lSWXpjMkkzenNWTlpqcFJ0VDVQaVp0SnNNZVorOVBhTWh5bXBlQVBuMzNabjJYS0t4T2VNNXMwU2p3WFpMUkVRMGNUQXBIRVNpb1FteG11dERteFRMUk40OXQwTm93MXRNVkEzNEVieHpmZHB6a2FOTUNpazc0cGRyZXg1cjB3cGhWbFZrL0ZxOVpCck0yVlVESG85b3JMRGRFaEVSVFJ4TUNnZVJPb2tkQVB6cjEwQ3hyQkVkeTZ5cWdENzkrcklVM2V0d0VZMldFd3IzUE5hTEM0Zjllcys4V1duYmJKYzBIdGh1aVlpSUpnNFdtaG1BRzRzamR2WkN6N2JpODhLellNNm9qdWxaT0FlSnE5ZUhPTmt0YmNrRjdqTWdiUnZSMHpXSVhiZ011NmtaYmpnNXBGWHhlcEozMldkWHdwbzdFMElkWGkvbVVFYXludUZ3cXNMMWQzeHBPNGljUEl2WStZdXdtMW9nSFFkcXdBK3pxZ0tlUlhPaDVnWDdITWRwNjBEazFEbkVMMTZCMDlFSjZUaFF2RjRZWlNYd0xKNEh2YlE0MHgrNTM1amNhQXpSVStjUXE3bU1SRk1MWkNJQnhUS2hUeXVFTlg4MnJMbXpBRVZrZkk2c1NwbWVLaDEzNFAwR29GZE1UOXRPSFM3ZExmVjNNdGp6bVZRQXpIWmI3djMzOHE5ZmplaVpydU0zdDhJTlJ5RnRHNldQLzhxUXgwcGNiVURrOUhra3JqVWsyMUhDaGxBVUtKWUpOVDhJbzd3VTF2dzVVQU8rakdMcmp4dU85TVRudEhmQURVY2hkQTJLMytPZU1sSUFBQ0FBU1VSQlZBZGplakhNMlZVd3V2NG04YnByc0J1dkp6dkRxckxwU2tUUFhVRDBUQTBTRFUxd28xRUlUWU9XSDB5K2x4YlB6M2dZL0pnWWgzYmJiYXcveHdZOWp5c1J1M1FGc1F0WGt1MnF2Uk5BZDNzdmdEVzdDdGFjS2tBWjNqM2E4VHhYdDRudzNzM21aeEVSRVYzSHBIQUE4Y3Qxa0NuRlpieEw1by82b2o5MUFYdWg2Mm5GYXdZVFBYMGVIUi9zZ3h2dGU5SGpkSWJnZElZUXE3bUV6bzhQSUhEYlRjbi85Q2VwV00wbHRPLzZHRzQ0a3ZhODNkd0t1N2tWb1VQSDRWdTFCUDYxS3dCRmdVd2swUG5KcDhtQ0ZiMks5emp0SFlpMGR5Qnk4aXc4QytjaXNPSG00U2ZOVWlKODZEZzY5eDdxc3h5Skc0a2lkcWtXc1V1MTZOeDNHUG4zYnNnNHljOG14ZWVCMDlZQkFJaGZxb1cwbldFTmNWWk1BMFo1S2RTQUg5cTBBdWdsbVNmUXd6WFdiZGx1YlVmVGpoZDdmaCtaY2tNUnRMMjdCL0ZMZlljZ1NzZUJFd3JEQ1lVUnYzSVZuZnNPd2JkcUdmdzNyUnpXT1NBbFFnZVBJclQvQ0tSdHAzOHJGb2NiaThOdWFrSDQ2Q2xvUlFVSTNuVXJZdWN2cFNVbW1TYUZpWVptdEwvelB1eVd0dlR6eEJOSTFEY2hVZCtFME1GajhLOWJBZS9LSmNQN09iSmtNclhiRVhGZGhJK2NRT2pnVWJpaFNKOXZPKzBkY05vN0VEdDNFYUY5UVFUdVhBK2piSVFWVk1maFhCUDF2VXRFUk5uQnBIQUFpV3NOYWR2bXpCbWpQcWFhRjBUZTNiZERtMVlJTFQ4SWlLR1R6STczUDBtcjBEY1lOeFJCMnh2dkliRmlNUUszcmgxdHVPTXVldTVDbnlHN2ZiZ3VRdnVQd0dsdGgvK1dOV2g5WlNmc2x0WWhqeDA1ZVJaT0tJeUNCKy9PNlBmZTg3cmpaeUFkWjhqOW5MWjJOUC84TlJROGROK0loc0tOaGxGV2lralhoWlFiaWFMamc3MTk1ckFPcGVBTDk0NUZhR25Hb3kzM2w5UU54ZWtNb2VYbnI2VU5aeHc4T0luUS9zT1FpVVJHUFU1QU1yRnNlM00zWWpXWE10cmZibXBCeTg5ZjY3Y0s1MUJpTlpmUjl1YXVJZHV0dEcxMGZMZ2ZpY1ptNU4xOSs3RGVGOWt3V2RydFNJV1BuYzY0eXJUZDJvNldGOTlDM3QyM3c1bzdjOEtkYTZLK2Q0bUlLSHVZRkE3QWJyNmVhQWhEaDFhWW5YVUZyZm16TTk2MzgrT0RmZjRqMWt1SzRGazR0eWNldTZVTmtWUG4wNGFsaGc4ZGgxQlYrRzllbFpXWXgwdnFIVzVoNlBBdVd3aTlwQmpDMEpHb3EwZjQwREc0c1RnQUlIcnVJbUkxbDlONmM0V213Yk40WHJKZ2hhb2dmdVVxd29lT1F5YVN2VEx4eTNVSWZYb012bFZMTTQ0cDljSmE4WG5nWGJJUSt2UmlRQWpZVGNtMUtPM1c5dVMrdG8yMk45NUQwUzgvQkRIQzRWa2o0Vm15QUpFVFozcTJJOGRQd3cyRjRiOTFiZkxtUXhZVVB2d0FnR1RiaXA2cDZmUDhVSExSbG9XaHc3TmdEdlN5RXFoZWIvODd1UzVhWDNzM0xTRlVmQjU0RnM2RFhqb05pbWttZXdyYk9oQTlkd0h4eTNYWFl6dDhBdGFjbWNuMk1JVDJkei9za3hBYU04cmdtVDhiYWpBQU54NUgvTXBWUkUrZTdXbmowbkg2OVBRTkpWNTdEVzF2dkpmMnZ0Q0xDK0Zac2hCYVFSQnVOSTdZdVF1SW5EN2ZrMFJFejlSQUdBYUNHMjRlMXJsR2F6emFiVTcxU3RLMG9nSlk4MmRETHk1S3JtVjdyUUhoSXlldkQzdDFYYlM5dFJ1cTN6dXM0ZTVqZmE2Sjl0NGQ3V2NSRVJIMWowbmhBSnpPbENJSVJRWGpmaGM5Y2EwQm9RTkhlcmFGb2lCd3g4M3dMSjZYdHA4K3ZRU2V4Zk1ST1hFVzdicys2aG1TR2pwd0JPYk1pdUZmWEV3QWVta3g4aiszRVlybmVsRWZvNndFMXR5WmFQNzVhejNEbDFJdmZJMnlFZ1R2dmdPcTM1dnlYQ25NbVRQUThvdlhlNUs3OE1HajhDNWZOT3hocE5hY0tnVHZ1alU1N0RmbG5KNUY4OUQ2MnM2ZVpNSHA2RVQweEJsNGxpd1kvZzgrUW5weElYeXJsaUowOEdqUGM3R0xWeEM3VkF1enNoelcvTmt3cThvaERHTVU1eWdDZ0xTL1NlcnpnOGxGVzlaTHBpWGIwQkJ6NXNMSFRzTnViTzdaTm1mT1FONW43NERRZTMwMGxwZkNzM2dld29lT295TmxUYnp3MFpQSUd5SXBqSjIvaE9qcDh6M2JRbFVSdk90V1dMMEtwWmhWRmZDdlhZR09QZnZTa3FWTXVkRVkydDdZbGZhKzhLMWFtcndvVC9uOE1tZFd3Rm80RjYydnZ0Tnp3eVJ5N0JUTVdUTmdWcFlQKzd3ak5SN3RkaUpRTEJPQk8yN3UweXRuVkV5SFo4a0N0TDI1Ry9FclhUY2JwRVQ3emowb2ZPU1hSblJqS2R2bm1vanYzZEY4RmhFUjBjQllmWFFBcVVVTGhHV08rL2s3UHpxUXRoMjgrL1krL3hHbjhpeWFpN3k3YmgzMEdKT0JYbHlFZ2wvNmJKLy84SUhrK21TK3RjdjdQRy9PbklHQ1g3b25MU0ZNUFo1djlmV2VRVGNXUitKcVE1LzlCbVBObTRXOGUrOU1Td2k3Q1UxRjN0MjNweVdaMFhNWGgzWDhiUEN2WDkyM0IxUkt4QzVlUWR0YnUxSC96QTQwLyt4VmRPNDloRVJEMDdqR050NXRXYzBMb09Eem44Mm9pRXI0MFBIcnIvUDdrSGZQaHI0SllRcnZpc1hRQ3ZKNnRsTjdSZ2JTdWU5UTJuYmVQUnY2SklUZGhLRWp1UEVXK05ldEdQSzRmYzd6eWNHMCtWNmVKUXZnWDcrNjN4dGFSbmtwOHU2NkxmMzFPVmdBZmlLMzIyeFF2QjRVZnVuK0FZZHBLcGFKL0FmdVNsdWYwVzV0VHl0eWxzdHpUZVQzTGhFUlpSZVR3b0drRklKUXpQRzlVMjAzdDZZdHhHek9tcEhSM0E5ci9teVlLWlA3NDNYMUdjMjNteWlFb1NQL2MzZEJhQU5mbFBkZXkwekxEeUx2bmpzR3JhWm56cDJWdHAzYU16UVV4ZWRCY09NdGcrL2pzYUNYWHkvYWtLdlMrUDcxcTVOekd2dTdLeThsRXZXTkNPMDdoT2JuWDBIRGozK0t6bzhPd0dsckg5T1ljdEdXZ3h2V1F4aDlFL2plRXZXTmNEbzZlN2E5S3hablZPZ2tkYmlvMDA5Umo3UnpYR3RNYXcvV2dqa3dadzA5UDltM2RnWE1XWlZEN3RmTmpjWVFQWEcyWjFzTitvZWN6MlhPcVVxTHhXNXB1OTZMTkk0bVlydk5DaUdRZjkrZFVQTUNnKyttcW4zbXBvYVBuYzc1dVNieWU1ZUlpTEtQU2VFQWVzOVZHMCs5NXg1NVYyUmVIZERYcTVKZ3JPWnlWbUlhRDlhODJWQjhnOThoVm5yMUJocVY1VVArZmJSZXhUcmNhQ3p6bUdaWFpmVDNWd1BYejlFOUp5d1hqTElTRkg3cGN5aDQ2RDU0RnMwYjhJYUdHNG9nZFBBb0d2LzlCYlMrL3U2WUpiTGozWmExd3Z5ZTVSeUdFcSs5bHJadHpzNHNDVXRyRDBNVTk0ajFLcDR4bkNVbGdodHVIclRYTXUwODV5Nm1mV2I1MTYzTUtNSDFyVW52ZVkrZHo4M254VVJydDlsZ3padVY4YkJKdlhSYVdvR3F4TFdHUHRXT3gvdGNFL205UzBSRTJjYzVoUU5SbEo1NUVkM3pic1pMNGxwanoyTmg2REF5S0dUUlRTK1pCc1ZqOVF4L0hlNVF5VndTNnREM0tFWlV3S1hYYXpLcEpucjloSm5OSlUyTFBjTXFnR1BKS0N0SkxvR3k0V2JFcnpVaWZya084VXRYa0dqbzIwc2FPMzhKc1pyTHliWE8xcS9KNm5xTDQ5MldqZkxNTHlxdE9UT2g1UWZoaENLUXNSaFUvd0JyRDdvU2RrdHJjaW1IaGliRUwxM0orQnlKK3VzL3YrTDFRSitXZVdWYXhldUJOVzgySXNlSDdqV0sxMTd0ZVN3TVBhMm5aakI2Y1JHMGdyeWVnamFwOGViQ1JHbTMyYUFNYzlxQk9XZm05WjlUU2lRYW1tR1VaN1pzeEZpY2F5Sy9kNG1JS1B1WUZBNUFhQ3BrUEprVXV2SE03OWhtZzkxNnZlS2dQcTF3MkVWdXRHbUZQZVc5dXl0ajBnMUtVYTVmYU4rMEVtNDRndGpGSzRpZU9vOTRYVXBQV2RkNmpHNW5DSG4zYk1oYVlhVnhiOHZET0x3YTlQZS81SU1ya2FodlFPenlWU1RxcmlGUjM5Um5YY0ZNcFE1ekhFNUMyQzNUZGZ0U3F5VnJlY0cwN2FHb3dVQlBVcGc2bkRhbmN0eHVjNkYzMG1XM3RHV2NGSTdGdVNieWU1ZUlpTEtQU2VFQUZNdUUwNVVNeWxqbXd3Mnp3UTFmTHhhaEROUjdNUWpWZDMySXBSc1pmTTRUM1ZnVXJ3ZWVSZlBnV1RRUGRtczdRdnNQcDFYR2pKNjdDUDNJeVdFTmN4ek1aR3JMZGtzcndvZFBJbmJ1UXRhR0FNdVU0L1JYUENsYlVxc2xKeHFhMFB6OEt5TTZ6bmpmQU12VWVMZmJYRkNENmZNQjVSZ09ROC9rWEpQcHZVdEVSS1BIT1lVRFVGTFdSaHJPWGZlaEpLN1dJMTUzTFczK1QyOXBhK09OWU5KOWF1K0N0SWN4VkpKdUtGcCtFSGwzMzk2bmg2Vno3NkZCMitkd1RJYTJMT01KdE8vY2c2Wm5YMHl1bFRmQXhialFOZWpUUzlLcWp3N0ZUWm1ybGVuOHdKRVlhVTltSDFuNnU0K2w4V2kzdVNCNnphT1U4YkZMQ2pNNTEyUjQ3eElSVWZhd3AzQUFXbDZncDl5OEc0M0I2UXdOUE9kb0dEbytPb2pFMVhvSVRZTXhZenJ5UDNkWDM1MkU2Sm1YSnQzaHowOUxmWTJZeE1PcGFHalN0cEc0Mm9ENGxhdUkxMTFEM2oxMzlyczB4MkNzdVROaE56YjNyQmNudXhaU3o4cWFkUk84TFR2dG5XaDU2UzA0N1IxOXZpY01IVVpGR1l5S1VoalRTNUlMZFF1QmpnLzJacnlvdk5BMHlPNFJCMk01TjFrQXlQMVUxb3hOK0hhYkM3M25JbWN3eDNwTXp6WEIzN3RFUkpSZFRBb0hvRTByQUU1ZTMwN1VYb082WU02b2p1bUdJMGhjUzA2NGw3WU42ZlIvVjFzeDlKNEttVzQ0M084K2c1NG5aYTJ5eWI3d013MnVZOWZIaUp3NjE3UHR0TFVQKytJYUFLeUZjOU1XRVhlYVc0RXNYRnhQNUxZczQ0aytDYUZRVlpoenF1Q1pQenRaQ1hFa2hZMVNLT2IxWWVoT2VPeUcwQ21HMGZONzlpeWFOK1F5S3JrMjBkdHRMc2hlUTNjVmMreld4ODNrWEJQNXZVdEVSTm5INGFNRE1NclNKOTFIVXRZQUc2bncwWk5wZDJpdEFkWXJVMUxtWXRoTnd4KzY2cVJNNnUrOWhBTk5MVnF2NGlVanJSN1p1K0RLY0pidEdNeEVic3VoUThmVEVrSzl1QWhGWDM4SWVYZmZEcU95Zk5RSklRQ29nZXVqQyt4K0ttaG1TOXJ2ZVpqRDNaMk96cDRxa2VObG9yZmJYT2hkakdVczU2Qm1jcTZKL040bElxTHNZMUk0QUsyb0lPMkNMbDUzYlZScllyblJHQ0pIVC9Wc0MwM3JzNmg2ejdrTDgzc2VPeDJkdzZvZzZrWmphVVBiVW84MWFwTm9lTnFOb3ZmYVpMM1hGc3RVNzBJVFFzL09BdElUdGkwanViWmZOOFUwa1AvZ1o5TGU4OW1nbDVYMFBIYWpVU1FhbWpKL3NaUjkxbEljaUZaVTBQTTQwZGpVcHlkb01LRzloOUR3THo5Rjg4OWZRK2pUWTVuSE53bzViYmZqOURsbU4yYzJ4TGhiNzhTNGQrSTgzdWVheU85ZElpTEtQaWFGZy9Bc21wZTIzYjV6RHpDQ3VSVUEwUEgrSjJrRkxEeUw1ZzY0UUhQdjB1Q1pyRlBXTFhycVhGcHZwSkZ5VVRvU1FyMWVMTUROc1BEQmVQYzYzTWowa3FLMHVhNkoraWJFNitxSGZaemV5VWUyN3V4UHBMYmNXMm92b1RsekJoUXJzNTZaNFZRbTdUMi9MWElzODU4L2ZQaEV4amVpMG43UHJrVDAvTVdCZDA0aDR3bEV6MTlLcmxWM3JhRm5DWUd4TnQ3dE5oZWZZL0VyZFloZnJzdDQvMmpLY0ZyRk5JWlYwR2dzempXUjM3dEVSSlI5VEFvSDRWbTZNQzF4U3pRMm8vMzlqNGQ5bk5EQm80aWVxZW5aRm9ZTzc2cWxBKzV2enFwTUc3b1dPWFlhVG1kb3lQTzQwU2hDQjY3UHI0R2lKSTgxQ3FrWFdkMkZkd1lUdTNBbDdXZWxzV2N0bUoyMjNiSDc0K0VWTlhGbDJyd3NJSHNMU1Ura3R0eWJsQ2x6ZWpOY0R6Qnk3SFRhQmZWUTlOTGl0UFVKSXlmUHdtNGNlaGhwL0hJZE9qNDZrUEY1ekZtVmFZbFBhUC9oak5wQTZPQlJ5SlFLcWRhOFdSbWZjN1RHczkzbTZuT3NiZWVlakpMTHlNbXphVDFyMXJ6WmcrdzlQdWVheU85ZElpTEtQaWFGZzFCTUEvNWIxcVE5RnpsMkdtMXY3VTY3a0JxSWRGMTA3Tm1Iemw0WGQ0SDFhOUxXY09welhzdUVKK1dDU2RvMjJsNS9iOUQ1TWpLUlFPdHI3NlpON3Zjc21BUEZHbDJ4QW1QNjlUdThUbnZub0JmRThicHJhSHR6MTZqT1I4UG5YYkVFSXFWa3ZOM2NpdGJYZG1ZMnY4cDEwZmJ1bnJSRXhTZ3JIVkhSai81TXBMYmNtK3J4OUR3ZXNrZE9Tb1QySFVMN3JvK0dmUjdmMmhWcHgybDUrZTJlZ2xQOWlSdy9qZFpYZHc1cmVRakZOR0F0bk51ejdiUjNvdlcxbllNbVdiR2FTMmxKbGVMMXdKby8vR1JrcE1hejNlYnFjOHdOaGRIeTRwdHdRd01YR1VwY2EwVEgrM3V2UHlFRVBFdm01L3hjRS9tOVMwUkUyY2VrY0FqZEN5YW5pcDZwUWVOUFhrRGsyS2wrLzROMG96RkVqcDlCMDdQL2dmQ2g0Mm5mc3hiTXllZy9mUDlOcTlKN0tSdWEwUHpUbHhBOWQ3RlBPZkg0bGF0by90bXJTRnk5ZnFHcG1BYjhONjNNNkdjY2pHZHhyeUcwdXo1QzVHU3ZvanV1UlBqSVNiUys5SGIyMWt1ampDbW1nY0Q2OUpzWDhTdFgwYlRqUllRUG4rai9JczUxRWF1NWpPYWZ2WnArZ1N3RS9MZXU2YnQveXZmVER0UFZNeUVUaWI3dG9zdEVhY3U5YWNWRjEyTzYxb2pJc1ZOOWQzSWxZcGRxMGZ6elY5RzU5MUMveDRuWDFTTjg5T1NBUFV2bXJCbXdVaW9YdTVFb21uLytHdHJlMklYb21acmtzTTByZFFnZFBJcW1IUytpL2IyUDB0YUl5NVQvcGhWcEY5L0ozK1VyZllaWXluZ0NuWjhjUk92cjc2WDkvZ08zcmszcmJSeHI0OWx1Yy9rNVpqZTNvdW1uTHlYalRVbjBwZXNpZlBRVVdsNTZNKzBtbzNmcHdoSFB3Y3YydVNicWV4ZkFpRDZMaUlob1lGeVNJZ1BCamJkQXNjeTB1K3B1S0lMMlhSOER1eitCbGhlQTRrMzJPcmpoeUlBVDhxMDVNNUczOGRhTXpxbDRQY2k3WndOYVg5M1pjNEhvZEliUjlzWjc2TEFzYUVYNUFBVHMxamE0b2ZSeTRVSlZrWGZQaHA2WVJrTXZMWVkxZnphaXA4OERTQzVDM0w1ekR6by9PcEM4bUpBU2RuUHJwSzc2TnhWNGxzeEhvcUVKa1JObmVwNXp3eEYwZkxBWEhSL3NoWllmVExZSFJZR014V0EzdC9XYmVBUTMzQXc5SlZucXJYZVZ3dWFmdlFMVjcwZWl2aEhTY2VCSjZhM3FlYzBFYWN1OWVaZk1UeXR3MHI3clkzVHVQWlNjWDZXcWtMRTQ3SmEyUHFNQ2hLS2tMWkxlOHNMckFIcjFDUFlTM0xBZU1oNUhyT1p5ejNQUmN4Y1FQWGRod05jSVE0ZnE5MlZjVFZTeHJPVHYrWlYzZW43UGRrc2JXdjdqRGFoQlA5UzhZUEpuYW16dXM4aTdaOUc4Y1IwNjJuUGVjV3EzdWY0Y2N5TlJ0TDN6QWRyZjN3dTlxeWlRM2R6U1ozNnFYbHdFLy9wVkUrWmNFL1c5QzR6c3M0aUlpQWJHcERCRC92V3JvUlVWb1BPai9YQTZVLzd6a3pLWkJBNVNtVTFvS3Z6cjE4QzdiT0d3em1uTUtFUCtnM2VqN2EzZGNGUFdPSE9qVWNTdlhPMzNOYXJQaTd4N04vU3A3amNhd1R0dmdSdU9wSjNUamZRZmcrTDFRTXNMaktob0JJMU9jT010VUlOK2RIN3lhWis3K0VPMVVjVTBFTGpqNWlFVEEzTm1SZHB3YUtjakJLZGo2SGxHRTZVdHA4VlVXUTdQd3JscHZRcHVKSXI0QVBPeWhLYkJ0M1k1Vkw4UGJXL3RIdGE1aEtZaS83Nk5DQjA0Z3RDQm8wUDJSSm16S2hHNC9TWjBmbkt3SnlrVUdjeDdOQ3FtSS8rQno2RHR6VjFwQ1k3VDNnbW52YlBmMTNnV3pVWHd6dlhEK0dteWF6emFMVEQrbjJQbXJCbkp0V25ycjFlY2xmRTQ0blg5VjVRMUtzcVEvN2s3SWJUaC83YzhsdWVhaU85ZFlPU2ZSVVJFMUQ4bWhjTmd6WnNGYzNZbElrZFBKWWQ5RFZGZVhnMEc0Rm1ZSEM2YWFXWEQzb3p5VWt6NytoY1FPbkFVa1JObkJyeVRyVmdtUEl2bnc3ZHFhZG84bld3UW1vcUN6MzhXNGNNbkVQcjBXTnFGd2ZWOU5IZ1d6WVZ2M1VxRTloMWlVcGdqdnRYTFlNMlppZkNSRTRpZXZUQms0UW5GNTRWbjRWeDRseTNNYUYwMHJTQWZnZHZXb2VQRGZYMHE4UTVVVGJmYlJHakx2UVUzM2dLdE1CK2hnMGNIL0YwcGxnbHJ3Uno0Vml5QjR1c2FFUkNMSVhMa0pPejJEc0NWRUxvMjlPOVBDUGpXTElkbjBUeEV6OVFnZHVFeW5MWU91TkVZaEtaQ3pRdkNxSmdPYThFY2FQbkI1SGs2cmlkeUlzUEZ6STJLNlNqNitoY1EybmNZa1pObkI1eFhxRTByaEgvdDhnbFJCR1NzMnkwdy9wOWphc0NQL0hzM0luTGlETUtIanc4NGdrVE5DeVRiUmNvUTQ0bDJyb240M2gzTlp4RVJFZlVsaHQ1bFlucjg4Y2Q3L2hjbzNmeXJPWW5CalNUWEhYUEQwWjZKOVlwcFF2RlkwRXVLc2o5c3hwVklORFRDYm03cnVXaFNMQk5hWVQ3MGtxS3NMTGFkY1F4TnllRklRdGVnNWVkQm4xNDhvanZjTkxhYzlnN1lqUzF3bzdGa0tYNHBJUXdqMlVhbkZmWlovRHZqNDNhR0ViOWNtN3l3VmxWb2VRRVlNOG95YndNVG9TMzNGMDlMVy9LQzEzV1Q4UlFWUUMrZUJpaWovNmgwbzlIaDNSeHlYZFQvNDdNOXZZcDZTUkVLdi96QXNNNHBiUWVKYS9YSlliRHhCS0FvVVAyKzVKSVF3Y0N3ampXZXhxcmQ5aGlqejdGclczL2M4OWk3ZkJFQ3Q2M3IyWGJhT3JyK3Y0aEF1aTVVcndmYXRNSVJ6eDhjejNPbG1XRHYzVkYvRm1VbzlmZTliZHUyU1h2dFJFUTBFRjdGajRMaXNXQldWWXpqQ1VXeXhQMFlEc21aRkRGUXh0UmdZRXd1L2xXL3QwOEJwbUdaYU8xb2pPS0pucjJRWEcrd3BSVndYUlIvNDZ1WkxiQ081TElJcWNOTVJ4S2IwRlFZRldVd0tzcUcvZHBjR3F0MjJ5TUg3VS9OQzBETkc1OUVmRXpQTmNIZXU2UCtMQ0xLSVNsbDJnMkdKNTk4a2pjY2h1R1AvL2lQMDRZSkNDRkd0cGc0QVdCU1NFUTBab1N1cFMwL0VUbCtCdDRWaXpONmJlalRZMm5iMlZvN2tvaUljcU03Q2V4Ty9uYnMyQ0dLaTRzRkFKdzZkVXFVbFpXaG9LQWdMVEgwKy8xTUZBRjBkbmFtSlh3dExTMXkyN1p0V0xCZ2dRU0Fob1lHV1YxZExZSHJ5U0tUeE9GaFVraEVORWFNR1dWUWZWNDRYWlVaTy9jZGdqbTdFbXBnOE9HUDRVK1BwU1dUcXQ4N3ZxTVNpSWdvSzFJVHdlNGtzS3lzVEJRVUZJaFFLS1FBRUI2UFIzZzhudTdrVDVpbTJaTUlOamMzTXlrRUVBZ0VlaEs4V0N3bVBSNlBCSkxKWWlRU2thRlFTQzVac3NSdGFXbVJPM2Z1bE4xSkloUEV6REVwSkNJYUkwSlI0RnV6TExsOERaSnJCTGE4OUJieTcvOU1UekdaTkZJaTlPbXh0S3FLQU9CZHRUUXI4eHFKaUdqczlaY0lMbG15UkVsSkFoWFROQlVBU2lLUlVBQUlUZE1VVGRPRXBta2lGQW9KVGRNRUFLUWtpemUwV0N3bUFjQzJiV2xabHJRc1M5cTJMU09SaUp0SUpLVFA1M05OMDNROUhvL2IwTkRnZGllSk8zZnVkSmtnWm9aSklSSFJHUElzV1lEbzJRczlpOGc3YlIxb2Z1NGxXUE5udzZ3c2grTHp3STBuWURlMUlIcnFmSEwrWVFwalJobThTNGUzbkEwUkVZMC9LYVhvM1NQbzkvdVZ6czVPRllEaTgvblVSQ0toV0phbGhVSWhSUWloS29xaXFxcXFBRkJjMTFWczJ4YUtvaWpvS2diWmU5NmhiZHMzUkpLb2FWcnZ4RTBDZ0tJbzByWnQxM1ZkcVdtYXE2cXE2emlPNnppT0V3cUZITXV5M0VRaVlmdDhQaGVBMDluWjZmcjlmcWVzck16dDNZUEk1REFkazBJaW9qR1dkOTlHdEw3NEpoS056UUFBNlRpSW5EaVR0bWg3ZjR6eVV1VGZlK2Q0aEVoRVJDUFVuYmp0MkxGRDJiaHhvMmhvYUZCcWFtb1VqOGVqTmpjM3E0WmhhSnFtYVZKSzFYRWNUZGQxdytQeHpOVTBiYTBRWW82aUtMTUJWQWtoQWdCOEFEemdOWHB2dGhBaTRycHVHRUNIRU9LUzR6ZzFVc3B6bG1VZGpFUWk1MjNiVHFpcWFqdU8wLzJ2SFlsRW5IZzhibnM4SHFlbXBzYngrWHp1eG8wYjNTZWZmTktWWFd2ak1qbE1Zb01qSWhwamltbWc0SXYzb2VPRHZZZ2NIendSQkFDaDYvQ3RYQXp2Nm1VUTQ3MDhCeEVSWmF5N2QzRGp4bzBLQUtXbXBrYngrWHlheitkVGJkdldOVTNUSE1mUkFRU0N3ZUM5ZnIvL3MwS0lXMVNQVWF6bGU2SDZUQ2hlQTZyWGhOQlZDRldCMEJSQTNCQWRncG1UVXBPMkc1Q09HNUFKcDlRSngrYTU0VGljVUF4MmF4aTZyamRJS2ZjNmp2TXVnTGVsbEIydTZ5YWtsSEhETUJLMmJkdVdaU1VBT0RVMU5YYjMwTkozMzMzWGxWSXlNUVNUUWlLaWNTRTBEY0U3YjRGdjVSSkVUcHhGdk81YWN2SDZlQnlLcmtOWUpyVENBcGlWWlRCblYwR3hNbHVzbm9pSXhsL3FVTkd5c2pLbHBxWkdWVlZWOWZsOG1tM2J1aERDRUVJWUhvOW50V0VZLzQraXF2ZHJCVjYvVVpvSHJjQUgxV3ZrK2tlWVhJUklKczI2Q2xnNjFFRDZ1cjlPT0Y1c3Q0UWVpRjlyZTBCdk1Ub2QyMzQ3SG84L0Y0MUdEN3F1R3hOQ3hCM0hpVXNwNHo2Zkx4R05SdTJhbWhxbnJLek0yYkZqaDhzaHBVd0tpWWpHbFpvWGhILzk2bHlIUVdPZ2RQT3ZUc2x6RVZHNjFON0JTQ1NpZWp3ZXRhMnRUZk42dmJxVTBuQWN4OHpMeTd0ZDA3VGZWRDNHYlZabEVmVHBlVkJNWG5hUEZkVnJRUFVhTUNzSzRNWnNmN3l1OWFIWTVlYUh6TEQ1Y1N3V2V6b2FqWDZrS0VvMGtVaEVWVldOK2YzK2VEZ2NUa3liTnMxV1ZkWFp1SEdqMHoyazlFWk5ETms2aVlpSWlJZ3lJS1VVTzNic1VMcDdCMzArbjVaSUpIUkZVUXpidGsxTjB4WVdGUlg5RDgxbjNtSE5Lb1pSbHNlaG9PTk1NVFZZczZiQm1sbUVlRjNielhwTnc4MW1wL2x4TkJyOW9XM2JweEtKUkVSUmxLaWlLTEgyOXZhNHJ1dUphOWV1aWU1ZVF5bWxleU1taG1xdUF4aXB0V3ZYVm5jLzlxOWJrY05JaUlpSWFDb0w3VHZVODNqZnZuMVA1akFVeXFIcTZtcWxvYUZCQWFCNlBCNHRFQWpvc1ZqTVVoVEZVaFNsb0tDZzRMdVczL3NYM25tbHMzMUxLNkFHUFV3SWMwa0lxQUVMNW94Q3FJWldJY0wybHd4ZEQ3cXVlOEoxM2VRZVFzQjFYWkdYbHlkMVhRY0FIRHQyREV1WExoVTdkKzY4b1JKRFZqQWdJaUlpSWhxQWxGSlVWMWNyUzVZc0VlaEtDQUVZanVONE5FM3plcjNlcFFVRkJUOHpTL08rRTd4bG5tRldGVEVabkVpRWdGbFZoT0N0ODNScmV2NnYrWHkrWjB6VFhBb2dUMVhWZ0tacFhzZHhQQUNNcnIrdHVtVEpFbEZkWGEzMFhoSmtLbU5TU0VSRVJFVFVqKzc1ZzkwSllUUWExVzNiTm16YnRtemI5Z1VDZ2E5NGZONmYrNWRVTFBTdHFPUzh3UWxNTVRYNFYxYkJ0N2g4cnRmdit3ZS8zLzlGUlZIeUZVVUoyTGJ0Ni9xYkd0Rm9WRWRYWXZqa2swK0tHeVV4Wk1zbElpSWlJdXBIZDBHWmhvWUdKUnFONnFxcUdxN3JXcVpwZW53KzMyL3FQdXYzL1N1citsVERwSW5McWl5Q251L3pkbjU2OFgrb3FscmUzdDcraktxcXFtbWF3blZkUlZWVkVZMUdZVmtXdXRjMEJERGxoNUt5cDVDSWlJaUlxQmNwcFZpeVpJbElUUWdWUmZFa0VvbUEzKy8vWXlQby9mM0F1dGxNQ0NjaE5XQWhzRzQyekR6ZlkvbjUrYitmU0NRS0hjY0pPbzdqVXhURm82cXFFWTFHOVlhR0JtWEpraVUzUkc4aGswSWlJaUlpb2hUZFZVYlJOV1JVVlZYRHNpeExWVlZ2UVVIQkgrcjV2bThFMXMyR1l1bTVEcFZHU0xGMEJOYk5ocDd2KzNKZVh0N3ZDQ0h5RlVVSnFLcnE3ZnBiOXd3bDNiRmp4NVNmWDhpa2tJaUlpSWlvUy9jOHdwYVdGcVc3eXFobFdaYmpPTDVBSVBDYmVzRHpqY0RxbWNtRjFHbFNFN3FLd09xWnNQTDlYL0w3L2Q5MEhDZGZVWlNBNHpnK3k3S3NRQ0NnZXp3ZXJhV2xSWm5xOHdzNXA1Q0lpSWlJQ09rTDB6YzBOR2lSU0VTM2JkdFVGTVdibjUvL1JkMW4vYTZmQ2VHVUluUVYvdFV6SWZlZWY5VHZ1ZzNoY1BobEFES1JTRWpYZFYxTjAyUkJRWUZjc0dDQm5Nb0wzTE9ua0lpSWlJaW95OGFORzVWSUpLTEc0M0ZkMHpSVENPSHhlcjJMRlUzOWYvMHJxemhrZEFwU0xCMytsVlV3UGRadkdZYXhTRW9aMURUTko0VHdhSnBteHVOeFBSS0pxQnMzYnB5eXVSTjdDb21JaUlqb2hwY3lqMUNKUnFPYTMrL1hiZHUyZEYwdnNDenJMMzBMeTd3c0tqTjFxUUVMMXJ3U2ozdkMrVy94ZVB6M0hNZHhkRjEzYk50MnZWNnYwOWpZNkZpV0pYZnMyQ0dsbE81VTZ5MmNzdGt1RVJFUkVWR211dWNSQWxBRGdZQnUyN1lGd0JNSUJQNnpXWnEzd0p4Um1Pc1FhWXhabFVVd1NvSXpmVDdmcnltS0VnVGdCK0N4YmRzS0JBSTZBTFY3Zm1HT1E4MDZFQVVlN2dBQUlBQkpSRUZVSm9WRVJFUkVkRVByWG42aXNySlNNVTFUazFJYXJ1dGFtcVl0VWczOUc1NkZaYmtPa2NhSmQxRTVESS8xUzVxbUxYUWNKK0M2cnM5MVhVdEthWmltcVZWV1ZrN0paU29tYzFJWTZuN2doaU81aklPSWlJaW1LQ2NVVHQzc3pGVWNOTGE2ZXdrZHgxRWR4ekc2ZXdsOVB0LzNQSE9LZGNYa2pLc2JoV0pxc0daUDB6d2V6Mk9Lb2dTRkVEMjloWTdqR0k3alRNbmV3c21jRko3dGZoQ3Z2WmJMT0lpSWlHaUtTdFRWcDI2ZUhXZy9tcnk2ZXdrTncxRGIydHA2ZWdrRGdjRHR1dDlhYjFaeTJPaU54cW9xZ2hId0xMVXNheDBBdjZacFB0ZDFMZHUyOWJhMk5zMHdESFdxOVJaTzVxVHdGOTBQT2ovYUR6Y1d5MlVzUkVSRU5NVzRzUmc2UDlxZit0UUx1WXFGeGs1M0w2R3FxcXJYNjlVQkdBQTh1cTUvMjVwVkRJZ3BjOTFQbVJJQzFxeGlHSWJ4SlNGRXdIVmRId0NQcXFxbTErdlZWVldkY3IyRmt6WXBORTN6aHdBdUFvRFRHVWJ6Y3k4aGVxYW05ekFQSWlJaW9tRnhRbUZFejlTZytibVg0SFQyWEZkY3NHMzdMM0laRjQyTjdsNUNSVkZVS2FYaE9JNWxXZFlhMVdQY1pKVGw1VG84eWhGOWVoQ2ExMXhzR01aeUthVVBnTWR4SEV0S2FTaUtvbmJQTGN4MW5Oa3lhUWRJYjlteXBYM1RwazNmRmtLOEFTUVR3N2EzZHVjNkxDSWlJcHFDaEJEZmZ2cnBwenR5SFFkbGw1UlM3Tnk1VTNnOEhpV1JTT2pkUTBjOUhzL0RWbVVSZXdsdllFSlJZTTRvUkt3amZIY3NGanVxS0VySWRkMklxcXBScjljYmR4ekhMaTR1ZHFTVVlpb3NUNkhtT29EUjJMOS8vN2sxYTlhOEw0UzRDd0J2NVJBUkVWRzJYUlJDZkdYcjFxMXY1VG9ReWo0aGhPTHorZFJ3T0d3NGptT3FxdXBWVlhXYTVmSDhkKytTQ2tOb1l6bW9Ua0lQTjhMYmNocWVsalB3dE5aQUQ5ZERDTURWdklDWXRBUDZwZ3pGWXlCK3VhVTRFWSsvNjdwdVZOTzBHSUI0TEJaTDZMcnV0TGUzdTg4OTk1emN1WFBucEU4S0oyMVBZYmZ0MjdlLytjUVRUeXlQeFdMZkJmQVFnTGxJcmlsQ1JFUkVOQktkU0JhVmVjRTB6Ujl1MmJLbFBkY0JVZloxTFZZdkFLaENDTlUwVFQyUlNKaDVlWG1mMFFxOHZyR3BPQ3JoYXppTWdwcTNFS2o5Qkhxc3VkKzlITjMzLzdkMzkwRnlYV2Vad0ovM25IdHZkMC8zYUtZMUd0bVdKVHQySEprb205akdpVWtjZjdFa0ljbXlVQWxScU94V2lLc0lBcmJZZ2hSaGk2VVdQRnFnc3JWRkVaWmtTZUdxZ0tuc0Fva0pnY0FHOEZMQkluR3kyQ2FPbldSc0s0NWxhMlI5alRTZjNYMi96am52L3RIZDQ1RXNXK09aa2NZejgveXFiblgzN2R2M25oN2RzdS9UNzdubm9MWDllc3hjZVFmbWRyd0ZhdGI5SmZ1NlpDb1JrcTMxYWpYUGIrcDBPbE9xV3ZQZVZ5cVZTdHhxdGFJNGp0MmVQWHMyUkxWd1E1eGh2ZjlZLzNwdklTSWlXcEVQZnZDRDlWcXR0Z3ZBRlNLeUM4QVYvVVZWcndDd0MwQmxsUTZuQUU0QU9BcmdtSWdjVmRXRjU5Nzdvd0JPMUdxMXlVOTg0aE1jVlkxb0ZVMVBUNXRhcldhcTFXb0VJSW1pcUNvaXR5YVhySDRIdElHcEozSHBvNTlHWS9LeDgyNXJ5emFHbm5zQVE4ODlnSHp3Q2h4L3c0Y3dlL25OQU5pZDlXSkxMaG1DUFRuN0JoSDVKd0MxS0lxcUFKSTRqdk1zeTB5YXBnWkFXT05tcmhqUExDSWlvcGRwYkd6TUhEbHlaTlJhdXd2UEI4WEZ5dzRBbDJMMWI5T1lCVEFKNEdSL1VkV1R4cGpGenljQm5EeDkrdlRwZSsrOTE2L3k4WWsyakxHeE1YUFRUVGZGVTFOVGxWcXRWdmZlYndFd09qdzgvRmREYjkyOTFRNGtxM0ljQ1E0N0h2bDlqSHp2U3l2YVQydjBPaHkrK1ZmaEtyeGo2bUx5blFLekR4eWNtNXViKzlVUXdsRlZQU2tpcDZ5MWMybWF0cmR1M1pvLytPQ0Q1ZGpZMkxvT2hneUZSRVJFRjhEZXZYdnQ2T2pvcUhOdWg2cnVBSENaaU93QXNFTkUrdXQyQU5pT0N6TWF1QUk0aFVVQkVvc0NwYXFlRXBHcEVNSnBBRk9EZzRPblAvN3hqNmNYb0IxRXIwaWYrOXpuTElDa0xNdXFNYVpoclIxT2t1U0d3WkhoUHg2NlpmZXFIQ05LcDNEbDEzNFQ5ZFBqcTdLL1l1QVNQSHZMcnlFZHZtWlY5a2RMTS92Vmc1Zy9QZlBmaXFMNEZvRGpBQ2E5OXpNaGhGWWN4eG1BNHYzdmYvKzYvaEdPb1pDSWlHZ05qWTJOUlljUEg5NGV4L0dPRU1JT1k4d09WVDA3U0k2aUd4N2pDOXljRE1BVWdOTUFwa1JrU2xYUGVDNGlVLzB3YVl5WnF0VnFVd3lUdE43MFJoMjFyVllybVorZkg0aWlhRENFME55eVpjc0g2cnUyZmJUK3IzYXUrQmkyYk9QVlgvNG9xck9IVnFIRnovTnhBMCs5N1hlUkQ2NjhqYlEwN1c4Zndkd3pKejZmWmRuL1VkVmpJWVNUeHBocDU5ejg0T0JncDlGb0ZIZmNjWWRmei9jVk1oUVNFUkd0RDNMbm5YY094WEc4WFVTMmk4aDJWZTJIeGUwaXNqMkVzRjFFdHFNYklyZmg0djEvUGtVM1RQYUQ0d3lBV1ZXZFE3Zkw2eG1McXM0Q21BMGh6SlpsT2Z1WnozeW1nMjVsaytpaVVGVzUrKzY3bzJheldZbWlhQ0NFTU9TY0d4a2FHdnFsd1d0M3ZLOTYxZWlLOWkvcWNlVlg5MlBMc1FkWHFjVm55aHVYNDZtMy9RLzRoR01yWGd6cDB5Y3gvK1RSQitibjUvK1hNZWFZOS81RUZFV25qVEd6enJuTzlQUjB2bS9mUHJlZVErR0dHR2lHaUlob0U5Qjc3cmxuQnNBTWdJUG4yM2p2M3IxMlpHUmtCTUIyNTl4MmErMG9nTVhCY1FUQTF0N1NmejZ3ekxiVkFGd080SEpaTksrYnZNZ2NiLzMxeGhoRVVZUjkrL1o1bkNNOExsb1d3bVUvVUtwcUs0cWlscXEyVkxYbG5Hdk56ODkzZUI4bExjWCsvZnRsejU0OVVoU0ZzZFphNTF4a3JZMk5NYnZNS3R4TE9QTFUzN3lzUUJoTUFvMnFzTVhTQnJxdHRKN0Q1ZC80ZlJ4KzgzOTZXZTM2bGJmL0pBRGd2Mzd4YmlTMTZnWC8zRVpoNjFXSXlLaUlWQUFreHBqSU9SZkZjV3lMb2pETlpsUDI3OTh2V01jL2JqRVVFaEVSYlVDOWNOUy9sM0JKN3J6enptcVNKRTFqeklpcWJsWFZyU0l5b3FwYkFaenhIS3NUSnZ2c29uMitwSDZnRkJHRThQeTREbEVVb2Rsc1l0KytmU202VTBxMEFMUkVwSzJxQzY5VnRTVWk3ZjV6WTB3TFFDdUUwTzQvVjlWV0NLRVZSVkhiR05PWm5KeE1HVFkzbGoxNzlraTczVGJEdzhNbWhHQ05NVkVJSVJLUnkrekF5Z1lXdG1VSDI3L3pKMHZhZHZieW0zSHlkZjhlMmRDcm9HSVJwMVBZL3ZpZllPU3B2em52WjRjUGZ4bVQxNzRIYWZNMUsyb3ZuWjhkU0dDdGJhcHFEQ0R1UFZvQXRsNnZtNW1aR2JObno1NTEzUU9Ub1pDSWlJZ0FBUGZjYzA4RzRGaHZXYkk3Nzd5emFvelptaVRKVnUvOUNJQWhBRU1pTXRSL3ZuZ1JrV0ZWWGJ5dXZvcGZvOVpiUmdGQTljd2Y3cyt1WlBiZlgvd2M2Rll4UXdnSUlmVERab2x1Tjltemx3eEFLaUtwcXFhcW1vcEllbzUxMmVMWHhwZzBoSkJhYTlNUVF1cTlUK000VHEyMVdacW1SYjFlTDBaR1J0YjlpSWF2WlBWNlhUcWRqc1J4Yk5DZHF6QUNVSmQ0WllNR2p6NXhMNkppOXJ6Ym5Yck5qK0hvRFQ4TFUyWVlPbndBSnBTWTNYa0xudnYrbjRlYUJOc08vc1Y1OTNIWlkzK0lwMi8vMklyYVMwc1FHYWhxMVJnVG81dWZJaEdKdlBjbXl6S3AxK3ZyT2hBQ0RJVkVSRVMwUXIwd2ViUzN2R3hqWTJQUnhNVEVGaEY1UVpEc3Z4YVI0ZjQ2VmQwaUluVlZiUURvTC9YZTQ0VVl5UlhvRHZJVEE5aHlyamNYaDhzWFczZDJBRjFjN2JUV0xvVFFLSXFRNXptT0hqMktmZnYyT1FBNWdPTEZGbFV0UktRUWtVSlZDMVhORjc4KzF6YUwxNmxxRHFBMHhqaFZkU0xpUXdoT1JMeXFPbVBNR2V0Q0NLN2I0OUo1YTYwenhuanZ2ZlBlT3hIeFNaSzRORTE5dFZwMWVaNjdLSXI4OVBTMEErRHZ2ZmZlZ0ZkQUY3dlIwVkdabkp4RXJWWXplWjRiYTIwL0ZOYkVMdjhVRXZYWWV1anZ6N3RkT2JBZHg5N3dZVlRtbjhQVjkvOEs0dlFVQUdEYndiL0VkOS8rQ1p6OHZyM1lkdkFMT04rZnFuSGlFVlJhUjVFM2RpeTd6WFIrSnJJUWtTU0UwQStFTm9SZ1ZOWFVhalhqbk1QbzZPaTZEb1lNaFVSRVJMU214c2JHSEhvRDFheHdWL0tSajN5a09qTXowN0RXTnFJb3Fqdm5HaUxTRUpHR3F0WkY1RnhCc2lFaWpSQkNRMFRxaTk1dm9OczF0b2JWbjNOeXFhTGU4cUxWMUhPRnpzV3Z6N2Z1N1BmNmdiWC9ucXErNEwwUUFvd3hVRlY0MysxWmEyMzNUK1NjUXh6SDhONGppcnFYbXMxbUV3Q3diOTgrQUhBQS9Ea2UrNEZSejNxdXE3RmVSRlM3WDBRLys5blBxclVXeGhpSm9zZ21TV0tyMVdyODFyZSt0U2JSOGtQaHdLbHhSTm41VCtPNUhUOEFDUTY3L3ZtM0Z3SWhBRlJuRDJIZzFEamEyOThBVnhsQ2xNK2NkMTliSnI2S3lkZStmOWx0cGlYby9sQVFpMGlrcWhhOXJxTkprcGdzeTJSd2NIQmRCMEtBb1pDSWlJZzJEdTFOajVHaU95ZmpxdWxOSFZKTGtxUldsbVhOV2xzenh0Uzg5elZqVEMyRVVEUEdWSHVQdFJCQ1RVUnFJbEpUMVJxQW1xcldqREhWeGE5RnBOL2R0YjlVMGExSVZuckx1ci9ZUElkKzBGM1p6WHN2MCtKQXJLb0lJU3dFM0JBQ25IUGRNUHdpQXlRdFJmM1UwdVlqSEhucXJ6SHkxRitmODcyUTFBRU5NQzViMHI0YWs5OWUwMUQ0OUtPUDQ4RG52b1NKeDU5QzFzbFFhd3hnNTdWWDQ3YTk3OGFycjMvdEM3YnZEMXJ6MFh2K093NTg5a3Y0emdNUEkvaUFhMis2RHUvNjhQc3h2SDBFeDU0K2pQdis2UFA0M3FPUEF3Q3VldjIxZU5lSDM0OUxyOXExS20xNHVjUUlSTVNvcWpIR0dGVzF4aGdweTFLaUtKTHA2V2xwTk5iM1NMQU1oVVJFUkVUbjBhdG16dmVXaTJidjNyMTI1ODZkU2J2ZFRvd3hGZWRjRXNkeDRyMVBRZ2lKaUZTc3RVa0lJVkhWeEJpVEFLaW82c0pyVlYxWUp5SUpnS1RYRmE3U2Y0MXVRTE9xMnU5R2FRRkVxaG9aWTZ5cVJ2MzNGbFZMRnJZNzYvbUxyYnZRODJ3dXl3dTYvS291T3hoV1o1OWRVVnZ5eGs2a3cxZWpQdmt0R0wrMFVGaVpuMWpSTVZmaW9iKzlIMy94OFQrQ3FtSmdzSTZSSGRzeGUyb2FUejc0S0E0KzlCZyt1UDhYc09jdDMzL096MzdxRjM0RDdkbDViQmxwd292RG8vLzRkVHoxalcvajF2ZTlDL2ZkODNrRTc5Rm9EaUY0anljZmZCU0hIbnNDLytIM2Z2MEZ3WEFsYlZncURRcFZEYjFBYUVSRXZQZW1WMmtXQURoNDhPQzYvZ0dIb1pDSWlJam9GYW8zNm1tLytybnVqWTJObWFOSGo5cDZ2UjdsZVc0N25VNlVKRWtVUlZIa25CUG5uQ1JKSXM0NU1kMmJGU1dPWTNIT1NSekg0cjBYRVRFaEJJbWlTTHozRWtLUTdpMkIzZlg5MS8xSDU1eFovRnBFakloRTFXcTFNakF3VUt2VmFvMUtwVEljeC9FSWdGOVRGeXJMSFd6R0xxRzc1MHM1ZHYxUEF4QnNmL3plSlg4bXlxWlhkTXpsbXAyY3dsOTk4ak1RRWZ6NEwvMFVibnpIclJBUmVPZnhwYnYvRkE5ODRUN2M5MGVmZjlGQWxyWTYyUHZMUDQwYjMzRXJndmY0L085OEd2OXkzMWZ4ZDUvK0hLSTR3bnQrNGFmd3huZmVodUE5L3V4am44SzMvdWtoL1AwZi9qays5QnNmV2JVMkxKa1BFSkV5aENER0dBa2hDQUFZWTg0SWdxb3E2M1d1UW9aQ0lpSWlJcm9vZXFPcEJnRGxXclhoWEJQWGh4QzJBYmhVVlR2cWx4OEtUWERMYnRmVTFlL0czSTRmd05DUnIyRHcrRU5ML3B5RVl0bkhYSW1ILy80cmNFV0pONzd6TnJ6eGgyOWJXRzhqaTdkLzZMMTQ0QXYzNGZpaENYam5ZYU1YL2ozZi9kTS9nUnZmY1NzQXdGaUxkOXo1UHZ6TGZWOEZBUHo0TDMwWU4velF6YjM5UlhqWGgzOEMzL3FuaC9EVUk5OVoxVFlzVlhBZUlaejVqN3M0RUZhclZVblQ5ZjI3ellVYW9ZdUlpSWlJYU4zUWJwbW5vK1h5cDZRTWRua1R1M2UyWG92bmJ2ZzV4SjFUdVB6aFQ3NjhZMGExWlIxenBZd1ZYUG02MStENkgzekxHZXVMTk1PeHA1L3YwdXJMYytmL043M3Jqak5lYjluV1hIait1cHZQck93MUx4MEZBSlI1Z1RKL1BnU3Z0QTFMNWdMUUhlMTNRUWhob1NLWVpkbTZyQTR1eGtvaEVSRVJFVzBhSXFKLzhBZC9nQ3pMdE5Gb0lJU2dJUVMxMXFxcVR2cE9mcmtkWEY2NEt3YTJ2ZXpQbEFPamVQYXRkd0VpdVBKcnY3bWtPUTdQL1B6MmwzM00xZkNESC9oUi9PQUhmaFRlZGUvNWUvTEJ4L0QwWTAvZ3hETkhYakEvNkxtY2ZkdW12TVI5bkdmYzl4bWVuN3B6cFcxWUt0OHBFRUtZNjk1U3FHcU1VZTg5UWdocXpQTTF0dlhhZFJSZ0tDUWlJaUtpVFdiMzd0MDZNVEVCNTV5R0VEU0tJdTJGdytPaHMvenVtRm56bXBlMXZVKzI0TkN0djRteTFzVE9oejZPZ2Frblh2WXgwK2FyWC9ablZzc1QvL3hOZlBHVG44SFU4ZWNIKzkyMjgxTHMzSDBWdnZubHIyK1lOdmgyaGhEQ2JBZ2hHR05DTHhpR0VJSTY1eFRvbmxPcmNyQTF3bEJJUkVSRVJKdE9zOW5VK2ZsNXJWUXFXcFpsc05ZRzU5d3gzODZYdmMvNVMyNVk4cll1R2NLaE8zNEwyZENWMkhid0M5aDY2TDVsSGJPMS9mcGxmVzZsSHYzSC80Yy8rOWlub0txNDlxWTM0UHAvZlROZTgvMnZRNk01QkFBWEpSUmVyRGFFVGdIdi9iU0loQkJDRUJFZlF0QTRqalhQYzIwMm0rczZFQUlNaFVSRVJFUzBDYVZwcXRWcVZmTThEOWJhQU1BNzU3N3JaanJMM21mUnVBeWRyZCszcElyZk03ZU9JUjIrQmx1ZSt6cDJmUFB1WlIwdjJDcG1MNzk1V1o5ZHFmdnUrWE9vS243c1AvNGszdktqYjl2UWJYQXpIWlJsZVV4VkhRRGZYNHFpQ05WcVZkTTBWYzVUU0VSRVJFUzBqa3hPVGlvQXBHa2E0amdPQUx5cU91LzlVWjhXYzc1VGJMRUR5ZkwyL1gwL2ppdS85bHN2dVUxbjYydlJHZWxPcXA0Mlg0TW4zdjJITDlobTU4Ty9oOGJKUjE1eVA2ZGYvVzhRNG9GbHRYT2xwaytjQmdCY2Q4ZWJYL0Rla1lPSE5rd2JmS2VBVDR0VVZVOGJZeHdBcDZyZUdCTUFoTjQ1dEhCT3JWY01oVVJFUkVTMDZiVGJiUjBlSHRZUVF2RGVlMVYxSVlUU2UvOWROOTIrY2JtaGNIYm5MZWV0RmlidDQzalZWMzc5SmZkVG5YM21KZC8zOFNCT3Z1NER5Mm5pcWhqY09vVFp5U2w4NzV2amVQMXROd0hvamc3NjBOOGV3Tjk5K25ObmJPdUtFbEVTcjhzMitPazJuSE1udlBjbGdGSkVuS282VlhWeEhJYzRqblZtWmticjlmcHFmS1UxdzFCSVJFUkVSSnZLK1BpNDd0bXpKN1RiN1ZDcjFYd0l3VmxySFlBeWhQQlljV0wyeHNybHpmUHU1OXdFUjIvNEdiejZ5eCtGNkxtbnQ0anlhV3c1OXVDeTJ3OEF4MS8vay9EeDhyb3MvdTdQL0pjWGpQNTV0bC8rNDk5K3lmZHZmUHN0K1BLZmZCSC8remMraWVZbDIyQ2pDTk1uVHNFN2gwdGVkVGxPSHowSlY1VDRuUS8vWjd6eG5iZmhiUjk4ejdMYXV0WnRLRTdNb2l6TENRQ0ZpSlFpVWdJb1ZkVUQ4TzEyTzlUcjlUQStQczVLSVJFUkVSSFJlbkhYWFhmcDNYZmZyYzFtTTRpSWo2TElPZWRLYTIzUjZYUWVpYWVTZnhkeVZ6R1Y1VjBxZDBaZWk2UFgveXd1ZitSL3JuTEx1NmF2L0NHY3Z1WkhsdjM1cVdNblY5eUd0MzNvdllncUNiN3hmNytLNmVPbllPTUlPNis5Q2plKy9SYmMrTU8zNG9FdjNJZC8rTXhmWW5aeUNwWGE4cWI0V09zMmhOeWhuTzZVUlZFOERhQlExVnhFaWhDQ2k2TElpWWhQa2lSTVQwL3JYWGZkcFdOalk2ditIUytXOC94R1FFUkVSRVMwc2FpcTNILy8vYmJWYWlYejgvTURVUlFOaGhDYXhwanRJbkpabzlINHVTMnYzZm1teXBVakt6a0tkanp5S1d6NzdoZFhyZDBBME5wK0hRN2Q5bHRRdzlyT2haWTljd3F6NHhQUHROdnR2d1h3bklnY1ZkVmpJWVNUeHBocDU5ejg0T0JncDlGb0ZIZmNjWWRmei9NVW12TnZRa1JFUkVTMGNZaUlUazVPYXBxbXFxcmVlKytNTVNWNjFhQ2lLQjdJSms0REs1b0FYWEQwaHAvRHNldjNRV1YxTHJtbnJ2cGhCc0tMUkVOQWZtUUtlWjRmQkpDS1NLYXFPWURDR0ZONjc1MnEralJOZFhKeVV0ZHpJQVFZQ29tSWlJaG9FeG9mSDlkR294RlUxU2RKNHRBTGhBRFNvaWkrNnpyNTA4V3gyUlVlUlRDNSs3MDRkUHZIa0EvdVd2WmVYR1VZUjk3NGl6anlwbDlrSUx4SXl1TnpLRnJwWkZtV3p3RkkrMHMvR0NaSjRsVFZOeHFOZFg4L0ljRHVvMFJFUkVTMENhbXEzSDMzM1ZHdFZrdXExZXFBdFhaUVZiZXE2aWlBUzVNa2VmUGd0dUY5Vzk1eURjNDdLc3NTU0hCb1B2TVAyRDcrcDBnNko1YjBHUi9YY1dyM2V6RzUrejFyTnZYRXBxU0t1YTgvaGRtVFUvYzc1NzRUUWpocWpEa0c0TGlJVElySWxQZCtQc3V5VHBxbXhiNTkrOXg2cnhUeXB3WWlJaUlpMnBTYXpXWUFFTXF5ZE5iYXdqbVhXV3RUVmUwVVJmRjRQdGQ1T3ArWXVycHl4VXJ1TGV4U0UySHE2bmRpK3FxM296NzViUXdlZXdnRFUwK2dNbjhVTnA4RG9BalJBSXJHWmVnMHIwSHIwaHN3ZDltYm9YYjFwM0tnbDVZZFBvMXN0bjJxTE1zSlZXMGJZenFxMmhHUjFEbVh4WEZjbEdYcHF0VnFxRmFyWWEzYnV4b1lDb21JaUlobzB4RVJIUnNiMHoxNzl2aEdvK0hhN1hhWkpFa09JQTBoZEVTa2xhYnBYOGRQVC81OGZNbVFYZTVJcEdkVHNXaHR2dzZ0N2RldHl2NW9kWVhjSVgxNk1tUlo5ZzBBTFJGcEEyaXBhc2NZazBaUmxPZDVYallhRFpmbnVSOGZIMS8zOXhNQzdENUtSRVJFUkp2VTRsRkl5N0tzcVdxakxNdGhZOHlJcWw0QzROSkdvL0crK3VVak56ZXV1Mkt0bTBzWFFldlJ3MmdkT2ZXOVRxZnpOUURIVmJYZmJmUkVDT0YwSE1jekl0S0s0empkQ0tPTzluR2dHU0lpSWlMYWxQcWprRnByZmFmVEtkRWRXVElMSVhRQXRBQzAydTMyUDJUSFp5YnpJMU5yM0ZxNjBMS0owOGlPejdUU05IMU1WZWRWZFI2OTh5Q0UwREhHWkFDS1RxZFRXbXY5UmhoMXRJK2hrSWlJaUlnMnJmSHhjWjJZbUFnaEJDOGloYlUyUTNjS2dyYUl6QUdZeXJMczg1MkR4d3MvbjYxMWMra0M4Zk1aT2dlUCswNm44MUFJWVVaRTVoWXRiUUNwdFRiclRWN3ZKeVltTnNTb28zM3NQa3BFUkVSRW01YXF5cjMzM212YTdYWWN4M0dTSk1sQUNHRkxGRVZONy8ySU1lWVNWYjJrV3EyK3RkN2M4aU9EYjd3S3BzckJYemFTa0pXWWYvZ1EydE56ajJaWjloMVZQU2tpSjlEdFBuclNXbnZhT1RkdGpKa3JpcUpUbG1WUnI5Zkx2WHYzQmxZS2lZaUlpSWpXT1JIUjhmRnhMWXJDRHcwTnVTaUtTbU5NNXB4cm85dDFjRlpWWi9JOGZ6aWRiWDJ0OWNpejBOS3ZkYk5wbFdqcDBYcmtXWFJtNXAvS3N1eTdBR2FOTVRPcU90T3JGTGVjYzIxalRCWkZVVGswTk9TS290Z3dBOHowc1ZKSVJFUkVSSnRhdjFyWWFEU2lzaXdUNzMydEtJcEJBRU1pc2hYQUtJQlJZOHdsQXdNRC83YTJiZWoxZ3pkY0NZbnRHcmVjVmtKTGovbEhua1ZuY3VaSXA5TjVXRlZQR1dOT2hoQk9BSmdFTUttcVV3Qm1reVNadDlhbWNSd1hyVmJMYmFRcUljQktJUkVSRVJGdGN2MXE0Y1RFUk1qejNJbElZWXpKakRGdGErMjhNV2JHR0RNRFlHcCtmdjd2MGxPejM1cC8rQkJDVnE1MTAybVorbDFHMDFPelJ6cWR6amRWZFJyQUZJQ3AvcjkzNzkrK2JZekpSS1RJODl6MTd5WGNTSUVRWUtXUWlJaUlpR2loV2dqQVpsa1dOeHFOcW5PdWJvd1o5TjRQQTlocWpOa1dRdGdPWUxUUmFOeFczVkovVStPNksyQUhxMnZjZW5vNS9IeUcxcU9IMFo2ZU81UmwyWGRFNUhRSTRSU0F5VjZsOEJTQUtXdnRUQWhoUG9xaWRxdlZ5cXJWYWduQWI3UXFJY0RKNjRtSWlJaUlJQ0txcXVIKysrK1hORTNkMU5SVU9UQXdrT1Y1YnVJNHR0NTdHMEt3eGhpcnF0SnV0Ny9pdlcvN0I3OTN5OER1UzZQcXJwRzEvZ3EwQlBuRUZEb0hqL2xPdS9Oa251ZmZFNUVwVlQwdElxZDY0WEFhd0t5MWRyNHN5M2FsVXNrNm5VNjViZHMyVjZ2VndoMTMzTEhoQWlIQTdxTkVSRVJFUkFzT0hEZ1FhcldhVDVLa2RNN2xxcG82NTlvaU10ZnZRcXFxcHdGTXBtbjZMM016czE5c1AzNTBwdlhvWVlUY3JYWHo2VVdFM0tIMTZHSE1qeC9wek0zT1Baem4rVUVBQ3hYQzNyL3BsREZtUmtUbW5IUHQzcjk5bmlSSldhdlYvSUVEQjhJYWY0MExocFZDSWlJaUlpSXNWQXV4Zi8vK2NObGxsN2tkTzNhSWMwNUNDTVo3THlJaTNuc3h4Z0NBcXFxR0VNTE16TXhzdlN6ZlhFNjFyNjFkUFdxcVY0d0F3cnUwWGhGVWtSMCtqZXlaVXlGcmRZNm1hZnFrcXM2bzZyU0lUQU00TFNLblJXUXFoREJ0cloxVjFWWWN4eDFqVEI1RlVYbjA2RkUzUGo0ZTdycnJyZzEzTDJFZnoxWWlJaUlpb2tYT3ZyL1FXcHRVcTlXcTk3NXVqQmxVMWFFUXdqQ0FyZWplYTloVTFhWXhadGZBd01BUFZJZnFvOVZYalNLK2RBdkVzR1BlV3RBUVVCNmZRL2JNSlBLNXpteW4wem5vdlQ4cEluTzk2U2FtZTExRkZ3YVhFWkhaRU1LOHRiYWRaVm5tdlM4MjhuMkVpekVVRWhFUkVSR2Q1VnpCMEJoVHM5WU9BR2lvNmhZUkdSYVI0UkRDc0RHbTJRdUtRMG1TWEYydFZsK1hOR3JiS2p1M0lybHNHS2JDRG5vWFE4Z2RpbU16eUk5TUlaL3Z6T1Y1L214WmxzY0F6S3ZxSEhyekVJWVFwdnZ6RVM2ZWs5Qjczd2tocEpzcEVBTHNQa3BFUkVSRTlBSWlvbU5qWTNyNzdiZUh5Y25KTXNzeUFFQ1NKQW9ncUdydzNudFZkUURLRUVJaElqbUFyQ2lLMURrM0VXWFp6bVN1ZlUzODFJbExrNjMxS0xsa0NMWlpoeDFJMXZLcmJUaStVOEJQdDFHY21FVXgxZlpsVVV6bGVmNmNjMjRTUUZ0RVdpR0V1Vjd3bXcwaHpQUWVaOUViVkVaRVdnRFNzaXdYS29Tam82UGh3SUVERzdiTDZHS3NGQklSRVJFUm5ZT3F5djc5KzJYUG5qMkNYc1Z3Y0hBd1R0TzBFa1hSZ0RGbUFFRERlejlvak5taXFsc0FES25xRm1QTUZnQU5kS3VLZzVWSzVZb29paTZ6MW02TjY5VWtHaDZBR1VoZzY5VnVTSXdNVEdRQmF5Q0dsK2lMYVZEQUJ3VG5BUmU2SWJDZElYUUt1SmtPWENjdnZmZHpSVkdjS3N2eXVLcDJBS1FpMGdIUUFuQkdLQlNSdVJEQ25MVjJ2dmRleHpuWHFkVnErZno4Zk5tdkVJNlBqK3RHdm85d01aNXhSRVJFUkVRdjR1eGdXS3ZWb2pSTjR5aUtLczY1S29CYUNLRXVJZzBSR2NUelhVc0gwUXVGSWpLZ3FuVlZyVnBycXdDMnhuRzhMWXFpUVdQTWdER21CaUFTRVNzaUJyeEdQNXVxYWxCVkQ4Qjc3N05lRjg5T1daWXpxanFycWdXQVhGVXpFY2xFcE4wTGh5MEFMVldkNzNjUlZkVjVWVzBaWTlvQTBpaUtNdWRjWHF2VnlqUk5IVFpaSUFSNHdoRVJFUkVSbmRmWTJKanBCME1BdGxLcFJPMTJ1eUlpaVlqVWV1RnVJSVJReC9NVndyb3hwcTZxZFJFWkFGQlQxYXFxVmdFa0lwSUFpTkc5cGN1aU8xMmNSZmNhZmZHeW1lbFppd2NRZW84T1FOa0xoRVV2REdZQVVsWHRpRWc3aE5BV2tUWjY0ZEFZMHc0aGRFSUlIVlZOVmJXbzErdDVudWV1dDA4L1BqNnVZMk5qRzNiNmlYUFo3Q2NaRVJFUkVkR1M5QWVmbVo2ZU5rbVMySHE5SHBWbEdZdElFa1ZSSllSUUJWQXp4Z3lJeUVBSVljQVlVMGUzbWpqUWUyOGhGQUpJVkRVV2tVaEVJbFUxQUt5SVNBaEIrZ0FnaExDcHJ0dU5NUXIwNXYxUVZXT01xcW9DOENJU1ZOV3BxaE9SRXNCQ0tBd2haQUJTWTB3SFFCcENhQnRqT3FyYUNTRjBldTlsdlRrb2l6aU95M2E3N1lxaThNMW1NMnlHUVdYT2hRUE5FQkVSRVJFdFFXOGV3N0IvLzM2OS9mYmJOVTFUOWQ2SDJkbFpIMFdSVTlXeUtJckNHSk9IRUZKVmJZY1FXc2FZcWpHbXBxclZFRUpWUkNyb2hVSThYeW1Nc0toU0tDSm1zd1pDQUFnaHdCaWp2VCtCb2xzZFhGd3BkTDFsSVJTR0VQTEYxY0lRUXRhckJtYkdtTXg3bnlWSmtvdElVUlJGT1RRMDVLeTFmblIwMUI4NGNDRHMyN2R2MDNRWFBkdW1POEdJaUlpSWlGWmk4WDJHL2FxaHRkWldxOVhJT1JlMGVlSElBQUFEeWtsRVFWVDN1b1VtSXBJWVl5ckdtSXIzdmlJaUZSR3BoQkFxeHBnWVFCSkNpQlpYQ3J0Rk1XUE9yaFJ1Vm9zcmhhSDdSd21MSzRYR0dJZHVJQ3lOTWJtcTVxcWFXMnZ6RUVJZVFzajczVXRWdFlpaXFNeXl6SG52ZmI4NnVObnVIenlYVFgyU0VSRVJFUkV0Vno4YzNuNzc3V1p5Y3RLMDIyMVRyOWNqQU5ZNUYwZFJGSG52KzkxTCt5RXd4bG5kUmtNSUVRQnJ1bjBramFvdVZBa1hoOExOVWpIc2R4MEZ1cUd3LzlnUGhDR0VBTUFiWTl6WjNVaU5NU1dBd2psWHFtcGhyUzJkY3k2S29oS0FiN2Zicmw2dmg5NTBFMkd6aDhHK1RYRmlFUkVSRVJGZENLb3FBSEIyT0xUV1dtT01UWklrQW1DdHRWRlJGSkcxTmdvaHhNYVkvdUF5QzBzSXdSaGo1TVZDNFdaMGRpZ01JYWd4cGovUXpNSVNRbkRHbU5KNzc1SWtjZDU3QjhBWFJlRkNDTjU3Nzg4T2cwQzNTL0NhZmJsWGtFMTlraEVSRVJFUnJZYkZYVXBIUjBmbDRNR0RzbXZYTHVPOXQybWFHZ0MyTEVzakloYmR3V1FzQUpza2lmSGVtMzRnN0Q4Q1FQK3h6em0zS2E3ZG95ZzZJNmlGRUxULzJPMVoyMzIwMW9haUtBSUEzNSt1UWxWOUhNY0JnSy9WYXNGYTZ5Y21Kc0x1M2J0MWNuSlMyVlgwM0RqUURCRVJFUkhSQ3ZWQ2h2WXJod2NPSEpCbXN4bEdSMGQ5bXFiOXJxV1NaWmtaR2hveWVaNmJzaXlOOTE2Y2N5YUtJb21pU0xJc2szNFlEQ0hBV3JzUUJPTTRYcU52dDNhODl3dmhMWVNnU1pLb2MwNmRjOXBkRlRTTzQxQ3BWTUxzN0d5b1ZxdWgzVzVydlY0UGpVWWpURTVPNnJGangzVGZ2bjBMbGNHeHNiRzEranF2V0p2aTF3WWlJaUlpb290dGNkZlN4UlhFWnJNcGpVWkRXcTJXcWRWcU1qMDlMUUJRclZhbFVxa3NYSi9QejgveldoM0E0T0RnUWpETTgxeXpMRk1BYURhYm1xYXBOaHFOMEdxMWRIcDZXcyt1Q0FMc0lyb1VQTkdJaUlpSWlDNnd4UUVSQVBvaEVRQU9Iank0Y0UzZWJEYlB1RDV2TkJxYitucTkxV3FkRWVpbXA2Y1hYdS9ldlZzQm9COENBWUJCY0hrMjlVbEdSRVJFUkxRVytpR3hyeDhXYVduNjRhK1BJWkN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JaUlpSWlDNlkvdy9ZN0x0YlRuRmFiZ0FBQUFCSlJVNUVya0pnZ2c9PSIsCiAgICJUeXBlIiA6ICJtaW5kIgp9Cg=="/>
    </extobj>
    <extobj name="C9F754DE-2CAD-44b6-B708-469DEB6407EB-3">
      <extobjdata type="C9F754DE-2CAD-44b6-B708-469DEB6407EB" data="ewogICAiRmlsZUlkIiA6ICIyNDc2MTM3Nzg1MyIsCiAgICJJbWFnZSIgOiAiaVZCT1J3MEtHZ29BQUFBTlNVaEVVZ0FBQkZnQUFBQ3pDQVlBQUFDOXo2ajNBQUFBQ1hCSVdYTUFBQXNUQUFBTEV3RUFtcHdZQUFBZ0FFbEVRVlI0bk8zZGQzUWMxNWttL0tlcVEzVkF6cGtrQUpKZ0FMUEVJQVlGVWhJVmJVcXlabmZzTWNjcmt2YXM1UjN2NXcweiszMW40TE5uN1BHTTk4eU02U0NRV2xrenRtVmJzaVJiRXNVc1NxUklpaEl6bU1BQWdnQ1JNenFucXUrUEpocmRTTjFvb0JQdy9NN2hPZXp1NnFxM0xxcXJ1OTY2OTcwQU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mhVK0lkUUNUNGVXWFgwNXhPQnpmQS9Bc2dESUF4aGlIUkVSRVJFUTAyU3dBYmdINGt5UkpQOTY1YzJkL3JBTWlJcUpCQ1o5ZzJiWnQyMFpCRVA0dmdKSll4MEpFUkVSRUZDVU5pcUw4cDkyN2R4K0tkU0JFUk9TVjBBbVdlOG1WZzdHT2c0aUlpSWdvRmdSQjJGaGRYWDA0MW5FUUVWRUNKMWp1RFF1cXdiMmVLNkxSZ09SVnk2QXR5SVZvME1jNE9pSWlJaUtpeVNWYmJYQTJ0OEY4Nml3OFp1dkEwdzJTSkZWeXVCQVJVZXlKc1E0Z1hQZHFycFFBZ0NySmdNd1hub1N1ZkNhVEswUkVSRVEwSllrR1BYVGxNNUh4L0pOUUpSa0duaTY1OTd1WWlJaGlMR0VUTFBBV3RBVUFKSzFjQmxHU1loa0xFUkVSRVZGVWlKS0VwSlhML0o5NkpsYXhFQkhSb0VST3NKUU4vRWRia0J2TE9JaUlpSWlJb2txVG4rUC9zR3kwNVlpSUtIb1NPY0hpbTRxWnc0S0lpSWlJYURwUkdRMytENU5pRlFjUkVRMUs1QVFMRVJFUkVSRVJFVkZjWUlLRmlJaUlpSWlJaUdpQzFMRU9nSWlJaUlpSWlPS0NzRzNidHZtaUtDNEhVS0VveWx3QXBRRFNBS1FBU0FhZ2lXV0FOS2xjQUV3QStnSDBBcWdUQktFV3dEVlpscy9zM3IzN0NnQWxsZ0VtR2laWWlJaUlpSWlJcHFtdFc3ZW1hVFNhTFlJZ1BDb0l3a01wT1JrNU9iT0trSmFYaGJTOExLUmtaMEF5NktEUlNkQklHb2dxVmF4RHBra2llendhbDhPVjRiSTdNaHhXTy9vN3VwZjB0bmFpdDdVVDdiZnZZc2VPSGUyS29oeFJGT1dBSUFodjc5cTFxeS9XTWNjN0psaUlpSWlJaUlpbWthcXFLckdscGVWeFJWRzJxalRxWjBvcTUwZ3pGODlGUVVVcGpHbkpzUTZQb2tSVXFTQVpWSkFNT2lSbHBDS3pLSEIyWGt0UGYwNXo3ZTBYNnkvVXZ0aFFjLzNuMjdkdmYwOFFoTmZ6OC9QM1ZWVlZ5VEVLTzY0eHdVSkVSRVJFUkRRTlZGVlZxWnVhbWw1c2JtNyttK3daQlFzcTFpMUgyWW9GME9wMXNRNk40cEF4UFFXelZ5M0c3RldMNGJEYXBib3psMSs0ZHV6TUM4MTNtaTl2MjdidGg0V0ZoYit2cXFweXh6ck9lTUlFQ3hFUkVSRVIwUlMzYmR1MnpjM056VC9KbnoyamZPa1Q2MUc4b0R6V0lWRUNrUXc2ekZ1M0hQUFdMVWZqNVpzTHpuMTQ5TmZOTnh1cXRtM2I5cDNkdTNmdmpYVjg4WUlKRmlJaUlpSWlvaW5xcFpkZUtoSkY4VjlTY3pLZVcvUGlaaFF2bkIzcmtDakJGUzhvUi9HQ2NqUmV1bEYrNHZkN1A5eStmZnZic2l6LzlhdXZ2bm8zMXJIRkdxZHBKaUlpSWlJaW1vSjI3Tml4UmFQVlhGcis5SVBQUGY5My81bkpGWnBVeFF0bjQvbS8rODlZL3ZTRHoybTBta3M3ZHV6WUV1dVlZbzA5V0lpSWlJaUlpS2FRbDE5K1dYSTRIRDlPeVU3LzlzYnRYMEZtY1Y2c1E2SXBTcVZXWWZsVEQyTEdvcm1waDNhOTlmYjI3ZHQvS2tuUzkzYnUzT21JZFd5eHdCNHNSRVJFUkVSRVU4VFdyVnZUbkU3bndWbkw1bjk3eS8vYXdlUUtSVVZXU1Q2Mi9LL3RtTFZzL3JlZFR1ZkJyVnUzcHNVNnBsaGdnb1dJaUlpSWlHZ0srT1kzdjFtbzFXcVBWVzVjdlc3VGpxOUFvNU5pSFJKTkkxcTlEcHQyZkFVTEgxbTFUcXZWSHYzR043NVJFT3VZb28wSkZpSWlJaUlpb2dUM3pXOStzMUJSbEU5WFByZHA0YXJuSDQxMU9EU05yWDdoTWF4OGJsT2xScU01UHQyU0xFeXdFQkVSRVJFUkpiQ3RXN2VteWJLODcvNHRHMmN1ZnZTQldJZERoTVdQUG9EN3QyeWNxVmFyOTAybjRVSk1zQkFSRVJFUkVTV29sMTkrV1pJazZiMUZtOVlzWkhLRjRzbmlSeDlBNWNiVmxaSWt2ZmZ5eXk5UGkvRnFUTEFRRVJFUkVSRWxLSWZEOGVPWlMrZXQ0N0FnaWtlclgzZ01NNWZPVzJlMzIvOHAxckZFQXhNc1JFUkVSRVJFQ1dqYnRtM1BwZVprZlB2QnJ6OGI2MUNJUnJYaEw1NUJhazdteXp0MjdOZ1M2MWdpalFrV0lpSWlJaUtpQlBQU1N5OFZxVFhxLy92SXRoYzRXeERGTmExZWg0M2JYNENvRWw5NzZhV1hpbUlkVHlTcFl4MEFFUkVSVWR4VEZMaDcrdUR1Nm9Ic2NFQnh1aUZvMVJBbENlcXNkS2pUcDAzOVBpS0tFNklvL3N1U3pldFNzMHJ5WXgwS1VWQlpKZmxZc25sZDZ1bjNqdnd6Z0JkaUhVK2tNTUV5aHJicVg0LzdQWUpXQzFHbmhUb2pEWnE4SE9obno0Sm8wRWNndXZIejN4OURaUVdTMTZ5SVlUUlRoK25FYVZocnJ2a2U1Kzc0YWt6aUdNL3hLcWhVRUNRdFZNbEowT1JrUWx0Y0FLa3dIeENGQ0VaSW9SclgzMUlVSVVoYWlIb2ROTm1aMEJia1FpcWRBVUd0R3RkMmVFNGdHcG03cHcvV1M3V3czN3dOeGVrYWRUbFIwa0kzdHd5R3lubFFKUm1pR0NFUlRVZmJ0bTNibkpxVDhkeVN4OWZGT2hTaWtDMTVmQjF1ZkhieCtSMDdkanhlWFYyOUw5YnhSQUtIQ0UweXhlbUVwOThNUi8xZG1EODdpODdmdkF2VGlkTlFQSjVZaDBia28zZzhrSzAydU5vNllLMjVodDRQUDBMSGI5NkI5ZEkxUUZaaUhSNk5neUxMa0cxMnVMdDdZYXU5aGI0ako5RDU2N2RodlZRYjY5Q0lFcG9peXpCL2ZoNWRiMzBBMjVYcll5WlhBRUIyT0dHOWVCVmR2MzhQdHRwYlVZcVNpS2FqcXFvcXRTQUlQMW56NG1hb1FyaWhRaFF2VkdvVkh2aXp6VkFVNVNkVlZWVlRzclBIbE55cGVLTElNcXcxMStCcTcwVDZVeHNocU5uazhkTGpnd0xKVmh0TXgwL0RWbHVIdEUzcm9FcEpqblZJQVhqY2hFNTJPR0U2L2dWY3JlMUlmV1F0SUxCbkVzVy91UHFNeXdyNkRoeUY0ODdkWVMrSlJnTlV5VVlJYWpVVXV3T3U3bDVBbG4ydksyNDMrajgrQ2NYcGdxR3lJcHBSVXh5SXErT1lwcXltcHFZWEMrYk1MQzllT0R2V29SQ05XL0hDMmNnckw1bmRmTFBoS3dEZWlIVThrNDFYK3lIU2xjK0VZZEc4b01zcGJqZGtrd1dPeG1iWTYrNzRlZ080MmpyUmYvUVVVaC9tM1BRVWVhRWNyN0xkQWRsa2h2MTJJNXhOcllEaVBWYmRuZDNvZm5jZjBwOThCT3FzakdpRVMyTUk5cmRVM0I0b05qdGNuZDJ3MzZ5SHgyVDJ2V2EvZFFlcTFHUWszYmNrR3FFU1RSbW16ODRFSmxkRUVZYUZjMkZZTUJlcWxLU0FaUldYRzdack4yRStmU0dnbDR2cDVCbW9NOU9oTGNpTlZ0aEVOQTFVVlZXSnpjM05mN05rTTRjR1VlSmErc1I2N1AzSnIvK21xcXJxZDFWVlZYTHdkeVFPSmxoQ05GRGZJQ1Q1Z0c1T0tReUw1cUgzdzQ4ZzJ4MEFBUHVOMnpCVXpvTW1teGV0RkZuak9WNzE4K2ZBM2R1UC9pUEg0V3J2QXVCTnZ2VHNPWXpNNTUrRWFHUXRnVmdLOVc4cGxaWWc2YjdGc0p5L0RQUG41MzNQV3k5Y2hYNytIS2o0ZHlRS2lidTdOMkNJbmFEVkl2M0poNkhKeVJweGVVR2pocUd5QWxKSklicmZQd2paWXZXK29DZ3duenlEak9lZWlFYllSRFJOdExTMFBKNDlvMkJCOFlMeVdJZENGTGJpQmVYSW5sR3dzS1doNVhFQUg4WTZuc25FQkVzRWFiSXprZkxnYXZUdSs5ajNuUDE2SFJNc0ZIZlVhU25JZVBaeDlIMzBLZXkzN2dEd0psbjZqNTVDMnVhSFlod2RoVXdRWUZ5NkVJckxEY3U1U3dDODlYYnN0YmRnWEZZWjQrQ0lFb1B0NmsxZmp6NEFTSDNrZ1ZHVEsvNVVxY2xJZTNROXV0OGRyTm5uNnV5R3M2VWQydnljaU1SS1JOT1BvaWhiSzlZdGo5REtaUmc3cnlDcDdTd00zVGVnTlRkRDVmSW1qVDBhQTV4SkJiQm16SVk1ZHhrc1dmTUJnZVU4S1h3VmE1ZmgwemYyZkIxVExNSENUMFdFU1RPS29FcE44VDEydHJURk1CcWlNWWdDVWg5K0FOckN3YW4rSEExTnNGMnZpMkZRRkE3ajBvVVFOQnJmWStmZDFoaEdRNVJZbkhlYmZmOVhaMlZBS2lrTStiMmFuQ3hJczBwR1hSOFIwVVJzM2JvMVRhVlJQMU8yWXNHa3JsZVEzY2lvMjRlS0QxOUMyWkh2SWZmS0cwaHUvUUtTdVFscVJ3L1VqaDVJNWlZa3QzNkIzQ3R2b096STkxRHg0VXZJcU5zSFFYWlBhaXcwZlpTdVdBaFJyWHAyKy9idHFiR09aVEl4d1JJRm10ekJPMSsrcnNORThVZ1VrZkxnYWdpYXdjNXRsck0xTVF5SXdpRm8xQUYzek4zOXBoaEdRNVJZUEg3ZjArSDBPTldYend4NDdPN3FtV2hJUkVRQUFJMUdzNldrY282azFlc21iWjNKTFY5Z3p2NXZvZWowdjBCckNUMGhyTFUwbytqMHYyRE8vbThodWZYMHBNVkQwNGRrMEtHa2NvNGtDTUtXV01jeW1UaEVLQXI4Wnc2U25jN3h2VmxXWUsrN0Evdk5lcmc2dWlEYjdSRFVhcWpUVWlDVkZFSS9ielpFZzM2U0l3N2thdTJBN2NadHVObzY0REdab2JqY0VFUVJvazZDS2kwRjJvSmM2R2FYUXBWc0hITTliZFcvRHVuNWtDcnVSN2hkWkpzZDlwdjFjTnk1QzA5ZlAyU2JBNEphQlRISkNFMXVOblF6aTZBdExnaDcvZkZNbFdTQWNWa2x6S2ZPQVFBOGZTWTRHcHJHZFJjWGlNL2packppU2dSaTBtRE5GZVZlSGFqSkV1bDJWRHdlT0c3ZGdmM09YYmc3dWlGYmJWQmtHYUpPZ2pvakRkS01JdWpubGtIUWFvS3ZiQ1NUZVA3d1B3NE5sUlZJWHJNQ2l0c0RXKzB0T0c0M3dOM1ZBOFhqZ1NvNXlidnVpcktBWG8wRFBIMG0ySzdYd2RuUTVHMVRqd2Vpd1FCdGZnNzA4OHFoeWMyTytiNk90cit5M1FINzlUbzQ2dS9DMWRVRHhlV0NxSk9neWNxQWJ2WXM2TXBtQXVMb00xbE42bmZEWlBDYnFWN3hqTC91bnFZd0wrQ3hiTE9QdXV4STdSbE1PTFBVakxnZFdZR2pzUW1PTzAzZXozSy90MEMyYU5CRG5aVU8zYXdTNkVwTEFIRjg5K0tpdWEwQml0c04rdzN2ZDdhN3F4dXkxZTYzL2d4SXM0cWhLNXNCUVJYYWRMWkQ5eUZwNVZMZmJ3SjNkeTlrcXgySzI0M2M3WDgrNG50R1d4ZkFXWVZvWWdSQmVIVG00cm1UdERZRk9WZmZSRjdOTHllMEZzblVpRmxIL3orMEx0eUs5dmxmQWNDWkN5bDBNeGJOd2UyelZ4NEZNTEVETVk0d3dSSUZzdFhtKzcrbzFZYjhQbGRITi9xUEhJZTdweS9nZWNYcGdxdTlDNjcyTGxqT1gwSFNpa1V3TEo0L2FmRU9rQzAyOUgxeUVzN0c0ZGxzeGVPQngyS0Z4MktGczZrVjVqTVhZVnl5RUVuM0xaNzBPSWFLYUxzb0Npd1hyOEp5cGdhS3l4WDRrc2NEMmVHRXU2c0h0aXZYb1VwTlJzcmEreWU2TzNGSlgxRU95eGNYb055YmV0UjI3V2JJQ1paNFBHN2lNYWFJay8ydUVzZTR1QjNYS3FQUWpvN2JEZWcvZm5yRTNuNnl6UTVuVXl1Y1RhMnduTG1JNVBVcm9TdWRNYTcxUi9xODZxaHZSUCt4endQTys0QzNjS3E3dXhlV2kxZGhYRElmU2NzWEFhSUl4ZVdDK1lzTDNxS3FmblUvQU1EVGI0S3Qzd1JiN1MzbzU1WWhlZDM5SVY4Z1JtTmZvU2l3WHJ3SzgrbUx3ODZYc3MwT1IyTXpISTNOTUorcFFkcW1kVkJucG85L0d6RWdHdlh3OUhsN2ZUa2JtNkc0UFJEVW9iZTdLR21oTGNpRktqa0o2cXgwYUhMQ1RJNUZpaXpEZXVrYUxPY3ZRN2JZaHIzczZUZkIwMitDbzY0QmxqTXBTRjYvRXRyOE1HZENpc0syN0RkdXczVGlER1Q3OEVTV3gyeUJ4MnlCbzc0UjVzL1BJWG5OZmQ1RXpqaTRlL3ZSOWRZSHZtT0NLSVlFUVJBZUtxZ29uZmlhRkJuRlgvd2ZwTmNmbnZpNnZDdEUzcVZmUWpMZlJlUDkveFZNc2xDb0NpdEtJUWpDUS9BZU5FcXc1Uk1CRXl3UnBuZzhjUG5WWFZHbGhUYkV6RkYvRjMySGprSHhlTVpldjlzTjAyZG40ZXJzOWs0QkxVek9DYzFqdHFEbmovc0R1a3FQU1ZaZ09ldE5Tb1J5Qnk1Y2tXd1hSWmJSZi9pNGQzcnRFSGo2VE9qWmN4amlKSGJUakJlaVRvSjJSaEVjdHhzQUFLNlc5cERlRjQvSFRUekdGQTMrMHpXTHVva2ZvOUZvUi9PcGM3Q2N2eHphNmgxTzlCMDhCbVdEQy9xSzBHWlNpUFI1MVY1M0o2Qm53Y2lCeTdDY3ZRUlBieitTVmkxRDc5NlA0ZTdwRGJwdVcrMHRlQ3hXcEQveGNFanhST003eEhiMVp0RDFBNENucngvZGY5eVA5R2NlVFlnaTc5cjhYTmp1WFV6TE5qdE1KMDRqWmYzS2NhMGovZWxOa1FodFVsaXYzQmlXekJ1TnU3Y2ZQUjhjUnVyREQwQlhOcjVrWmpTMlpUcitSY0NNVDJPUkxUYjBIVHdLMTZKNVNGNGRlb0hRa1JMS1JMR3diZHUyK1NrNUdUbkd0T1FKcnl2M3ltOG5NYmt5S0wzK0lCekpSV2lmOStLa3I1dW1KbU42Q2xLeTAzTjM3Tmd4cjdxNitrcXM0NWtNVExCRW1QWENWY2lPd1dGQlVuSCtHRXQ3T1p2YjBIZndxSy8zQU9BZEI2NmZQeGZxOUJUSWRpY2NkWGRndTNIYjk4UEZmck1lZ2xhTGxIV1QwS05DbHRHNy81T0FDeW5ScUlkK2JqazB1VmtRSmNsN3Q3clBCSHZkSFRqdnRnenViODAxNkVwblFKTTMvSTVkeHBiTjNtVXVYb1g5WnYydzU0T0pkTHVZanA0YWxselJGdVJDTjZjVTZ0Umt5RTRYWE0xdHNOWGU4azI5RFl6ZC9UdVJhZk56ZkFrVzJlNkF1N2NmNnJUaFF4dDg0dkc0aVZCTThVNjJPK0JxN2ZBOVZtZW1UWENGa1c5SHk1bWFZY2tWZFZvS2RCWGwwR1JuUWhBRnVIdjZZTHQ2QTY2T2J0OHkvY2MraHpvakhacWNzYWV5anNaNTFmOE92YURWd0xCd0xqUTUyUkMwR3JoYTJtRzllTVgzZldDdmE0Q2ovbTVBUElKYURmMjhjbTl2TVpVSVoxTXJyQmV2UW5GNUN3ZzY3N2JBY3VFS2pFdkdMbTRZcmU4US8rU0thTlRETUgrdTkrOHNDTjZlZnBkcjRlN3Q5eTdyZHFQdjRGRmsvdGt6RUlZTUE1bm9kOE5rMDgrZkE5dTFtNzdIdHFzM0lGdXNTRnE5Zk94ellLSVlrdkJRWjZaRE4zdVdkenA0UllHcnJRUFdTN1dEMzIyeWpMN0RuMEtWWkJqL1VMVUlic3Y4K2ZsaHlSVk5UaWIwYzh1Z3p2Q2U4OXc5ZmJCZHZ3MVg2K0JOQXV2RnF4QlVLaVRkdjJSOCt3THY1MW8vcHhTYS9CeW9ESWFBMStMdE9LYXBSeFRGNVRtemlpYThucFRtVThpOS9LdEppR2hrZVRXL2hDMnRGS2I4K3lLMkRacGFja3FMMGR2V3RSd0FFeXcwTmx2dExaaFBYL0E5RmxRcTZPZU9mYWRWdGp1OGQyWDlmaGdibHl6dy9oRHd1N01velNpRWJtNFpldmNkOGYzNHRsMjVEbWxtRWFRSjFnYXhYcmtCZCtmZ0JZdzBvd2lwajZ3TktId0tBQ2pJaFg1ZU9hd1hyOEowOHN6Zyt5L1hJbldFaXlsTnR2Y0NhR2lQajRIbnh4THBkbkUwTk1GV2UydndDVkZFeW9aVjBNOEo3SVlwbFJUQ3VLd1NwbE5uWWJ0eUkyamNpV3pvMzhYZDJUM214VVU4SGplUmlpbmVtYis0RUhEeHF5MEtudGdkUzZUYjBkWGVDZk9aaTROUENBS1M3bHZzVFNUNGZiNDFlVG5RVjVSN2ExQU1YRmpKTWt3bnZrREdseDRmZGYzUlBxOXFjck9SOXRpR2dHTldtNThEWGRrTWRQOXh2MjhvZzM4ODJ2d2NwRHk4RmlxLzJqbmEvRnhJTTRyUTg2Y0R2cituOWZ4bEdDb3JSaDBxRkl2dkVGMXB5YjNpMklNMWNiVDUzcjlWNy82UGZRazNqOGtNKzdXYjBNK2ZFOWhlRS9pTVI0SW1Pd1BHSlFzQ0VuNk9oaVk0R3BzaEZSZEFOM3NXcEpJQ0NPTVk4aHVQUkoyRTVMWDNEK3N0b2kzTWczNytIUFFkK2hUT3BudkpVa1ZCLzhjbmtmSENVOE1TWkxIWWxxdXR3emNWUFFBSW9vamt0ZmREUHkvd041WW1Md2Y2ZWJOaHUzWUwvY2RPQWZjK0Y1WnpseUROS0J4WHdraVRrK1g5WEk5U3N5amVqbU9ha2lyUzhvSlBHVDhXUVhhajRGejF1TjdqMFNTamR2TXVTS2E3S0R2eTMwSjZUOEc1WCtCNjNqSW9RdWpES3dIQWFiWGk1dUdQMEhqNk5Fek5MWEM3WEpDTVJxVE5LRUhKeXZzeDY0RUhJS29uNy9MMXQxLzdPdFNTaEJkZTNUV3B5MFl6cnFrZ0xTOExnaUJVeERxT3ljSlpoQ2FaNG5MQjJkeUczZ09mb1Avamt3RjNiNHhMRjBJMGpsMU0wUHpGK1lCeHhQcjVjNUMwY3VtSTNiYTFCYmxJZlhCTjRQdjlMbXJDWmIxNDFmZC9WWklScVJ2WERiK1E4bU5ZTkEvcTlNR2hULzUzaWlaTHBOdkZjdnBpd09QVWg5WU1TNjRNRUxRYXBLeGJHZGJkcjBUaVh5UVZRRUN2blpIRTQzRVRqekZGbEt6QS9QbDUySzVjOXowbFN0cFJqK1ZRUmJvZHphZk9CWndyVXg5Y0RlUFNoU01QVnhFRUpLOVpFVEJMa3F1dEU2Nk9ydEhYSDhYenFpWTdFK2xQUFRMaTBFRlZhaktNeXl1SFBTL05LRUw2VXhzRGtpdis2ek11SGV5eElqdWNBYjJUaG9yMmQ0aXVmQ1pTTjYwUFNLNE1FTlFxcEQ3OFFFQXl5RjdYTUs3MXgwclN5cVhEZXdvcENod05UZWc3L0NuYVgzOEwzZS91Zy9uMHhUR1B2WGdsR3ZUSStOTGpvdzdGRVhVUzBqWS9DRTNPNE1XY3U3Y2ZqbHVoRGFHTjlMWUdpckFQU0huNGdXSEpGWC82aWpLa1ByaDZ6SFdNUlpXYWpQUW5ING40cEFKRVkxRVVaZTVFRXl5Wk56OFkxMHhCc3FqRm5RZitYN2gxNDZ1aEpabWJrWEZyNzdqZTAxRmJpejMvL1gvaXdwdHZvYnZ1TmtTTkJrblpXWEE3bldpdHVZVFBYMzBOQjZxK0QydFhkL0NWVVVKSnk4MEVnTW1xM2h4ejdNRVNJbXZOdGVCajY4Y2d6U2lFY2RuQ01aZVI3UTdZcnczMm9sQ2xKQVVkSnl5VmxrQ2FXUVJIL1YwQTN1Nnd6cVlXYUF2RHUyUHRhdThNcU4xZ1dEUXZwT0orbXJ4c1h5RkZ6d2lGN0NZaTB1M2k2dXdPK0lHc0s1c0IzWkJwTmtkaVhMb1E3czZla0d1MkpKcWhCWmtWeCtnellNWGpjUk9QTVlWRHR0bkh2SUJUM0I0bzk1YXgzN3dOanptd1JrclNxbVVqWHZ5R0t0THQ2Tzd0aDdONXNFNlZybndtZE1FU1FvSUE0NHJGY0w1LzBQZVVvNjVoeER2RjBUeXZDbG9OMGg1N01HRG11R0hyTGltRTZmZ1h2c2ZxdEJTa2Jsdzc1dXdwVXRsTW1QMlN3TzdPYm1pSHpGUURSUDg3UkRUcWtiSmgxZGpMNkhYUUZPVDY2bGdrMHBURlNTdVhRbHRTQ1BPcGMzQzFEVWxxS1FwYzdaMXd0WGZDY3VhaWQ4amM3TkpSWjRtS0s0S0F0RWZYUTVVNmRoMEhRYVZDOHBvVjZQN2pQdDl6MWlzM29KczlLNmJiY25mM3d1bFhGMHlhV1JSU3pSYmQ3Rm13MXpmQ2NTL0o1MnhwaDd1bkYrcjA0RU1vVTlhdERIL1dNcUxKVTVveWdUcFdndUpCenJVM1ExN2VwY3RFdzVxL2hTVnI3R0dwbzhtNThsdDBsMjBPcVJkTGYzTXpqdnpqaitGeE9sRzhZZ1VxbjkrQzFFTHY1QXFLTEtQbFlnM08vdm8zNkxuVGdJOS8vSC93K1AvKy9xVDJaS0hZU3ZFTzh5NkxkUnlUaFVkbUZFakZCVWg3ZEVQUTRvR091b2FBYnQxSkt4YUhkQ0ZqWEZicCszRU1BSTdiZDhOT3NQaGY2QUNBTktzNHBQY0ZYRkNFV05BdVZKRnVGMmREVThCanc2SjVJY2VXdk81K09PNDJRM0c2Z2krY1lJWmVKTXF1MGZjeEhvK2JlSXdwSFBhYjlRSGorY2ZEdUdSQnlBVmdSeFBwZG5UVU53WThOaXdLYlRZYmJYNE9SSjNPMTF0anRDUlVOTStydXZKWlFYc3BEdTBacGkwdUdETWhBd0RxbEtTQXg2UDFKb3YyZDRodVZrblEyQUZBbFR3WXZ6eEdvalllYWZOemtQR2x4K0JzYWZkT1JYMjdZY1I5a0MwMldNNWZodVg4WlVpemlwRzBmRkhjenBxa0s1OFo4dEFZVFc0V05Oa1p2cnBIcnJZT0tDNVh5RW5iU0d3cjNITUdBQmdYei9jbFdMenJ1aHMwd2FMT1NCc3hvVWtVQTJtU0lmeWk5VW10WjZDMkIrLzlvUWdxZEpjK2pyYUZmd0czbEFxdHBRMU80L2huRXRQWXUyQnN2d0J6N3JLZ3kzNjI2MVY0bkU2VXJsK0hsZHRlQ25oTkVFVVVMRm1NekxKU0hQaTc3NlB2N2wxY1AzQVFGVSt3dnRGVW9kVkxBQkRhVERBSmdBbVdLSEEwdGNMUjFCcDBYTHV6dWRYM2YwR3JnUlRpVklLYTdFeW8wMU45ZDR0ZDdaMWh4Nm9yblFGMVdnbzhGaHNVaHdPcUpPUElDOG9LM0QyOTNxaytPN3JnYkd3YWVibEpFT2wyOFg5ZTFFa0IzWlNERVhVU2RPV3pBb1prVEJXeU0vQWlRaHhqU0VnOEhqZnhHRk8waUVZRGtsY3RDNmtuVmpDUmJrZi80VU9pUVIvNkxET0NBRjFaQ1dTWEc1cWNUR2p6Y2taY0xKcm5WVUVWZk5SdE9QVXJodlp1R1czbW5xaC9oNFE0NDFCQXU4UkIwakljMnZ3Yzc3QzBkZmZEMmRZSjU5MFdPQnViQWdvdUQzRGNib1NqL2k0TWxSVklYcmxzMHFaSm55eWlUaHJYOGxMcGpNSDlWQlM0T3JxaExRanRZaXNTMjNLMURSNmZnbFlEN1RqcVpHbHlzaURxZGI2aXVtTU50eHVnTFVpYzVNcjI3ZHMvam5VTUZGSHBtbkYrcHZ3bHQ0VTJMTTZVZnorYWxyOE0wV1ZENGRtZkFvcU1wdVhmQ1d1YktTMm5neVpZMnE5ZVE5ZXRXNUNTazdIc3ovOTgxT1drNUdRcytzcnpPUEd6WCtEMnA1OHl3VEtGYUwzSGRaeDMvd3dkRXl3aDBwWFBETjZ6UVJBZ2FqUnc5L1hEZE9JTVBIM2UyUk1neStqLzZEZ3kvK3haaU5Mb1JmSGMzWU5UZGFwVFV3SWVCNk5LU1I3c2p1L1huWCs4VkNsSlVBMjVXd29Ba0JXNDJqdmd1TnNLVjBzYlhPMWRVTnp1c0xjekhwRnVsNEZaTGdCQUhVWXh1bEF1cWhLUk1pVEJNbFpCeDNnOGJ1SXhwa2dRUkJHQ3BQVW1KM0l5b1MzTWgyNVc4WmhEVHNZajB1MFk4UGtiNXgzLzVMWEJaN3lKaC9OcXRFeW5mWTBaVVJ4TXR0eTNHTExWQmtkREUrelhiOFBaNHRmYlMxRmd2WGdWc3RtQzFJM3J4alg5ZGJ3Wm1zQnc5L1NGbkdDSnhMYmN2WDIrLzJ1eU1zYmR0dXFzak1FaGEzN25uMUVsMXA5dVE2d0RvTWdSQk1HdGtjSWZxbWJvREszVWdlaTJJK3ZHZThpKytudG83RjNvS25zaTdHM3F1NE5QbzE1LzhpUUFvT3pCRGRBRXFYTlV0R3daQkZHRTJ6RnlUMDVUV3h1dS9PbDl0Rnk2QklmSkJGMXFLZ29XTDhhQ1o1K0dJU1A4NFZYQnROWmN3dFVQOTZLN3JnNHVod05TVWhLeXlzc3gvK21ua0ZrMjhyRG4zc2E3dVB5blA2SHR5bFc0YkRZa1pXZWphUG15b0ltamNQWXhuUGNNRk5wOTZwLytFZGNQSEVEVHVmTXd0YlpDbTVTRTNBWHpzZkJMenlJbGYyS1RLQXpRNkxRQU1QSDV4K01FRXl3aEV2VzZrQ3ZCcTFLVG9jM0xRYytldzc0N2diTGRBZnYxT2hncVJ5K1E3Rjg3d2RYUmhlNTN4bGNjYW9BOGljTlYzRDI5c05iVXdsRjNKMlpkdXlQZExvcGZkM3ZWQ0lVcHB5dVB5Ukx3ZUt6azRGRHhjTndNRlk4eGhjSlFXWUhrTlN0aUhZYlBaTGVqYkIyc3o2SXlEaS95T2xIeGVGNk5sT20wci9GQ05PaWhyeWlIdnFJYzd0NStXTTdXd0g3anR1OTFlMTBETkpkcXgvenVqM2VxbE1EZnZHUFY0NHJHdG1UcllCRm5jYlFlZFdOdHcrODhJOXRpWDJlTEtGcTBsdGJnQ3dGSWFqK0hwUGJRaTBDUFJUSzNCRjJtNjFZZEFLQm8rZGcxd3dCQXBkVml5ODkrQ3UwSW4vM1d5NWR4N0ovL0ZXNkhBeXF0RnNiTVRGaTd1M0h6bzQvUWNPb1Uxdi9YNzFHVGs3TUFBQjZLU1VSQlZDSjd6dXp4NzBRUU53NGR4dWwvL3hXZ0tKQ1NrNUdja3dOcmR6ZnVuam1ENWdzWDhNamYvazlrelE3Y2J0UFpjL2gwNTA4aHU5MVE2M1F3Wm1iQzFOcUtLeC9zUWQzUlk2TnVLNXg5bkVpN2VGd3VmUERmL3dmY2RqdEVsUXJHN0N4WXUzdHc1OFJKM0QxOUJ1dS8rMStRdDNEc0dxUFRFUk1zRVNKb05VamR0QjZkdi8yamIxcEFaM1BibUQreUp1MHV1dDhZL0hBcFRoZE1KMDRIVGwwOEFrR2poam96QTRyRDRidjdPZGtpM1M3K3RVVll4RzdRMEdFQ1luTHdIN0x4ZE56RWMweUpLRkx0cUxnSGg3dUVVczlqdk9McHZCcHAwMmxmNDVFNkxRV3BEejhBYVVZUitnNS82aHNPWlQ1OUVmb0ZjOEliSGhZSGhDSEo5YUc5RzZPOUxmOGhjbUlZMzluK2RZbjh6ejlUZ1NpS0Q4VTZCb29jV1piZmNUbGM2WkpoZkZNZkQxQTVRK2l4TmNsVWp1RGJ0SFo2ZjIrbUZSZUZ0TTZSa2l2Mi9uNGMvK25QNEhZNFVMSDVjVlErdHdWcVNZTExic2Y1My80T056ODZndU03ZjRvbmYvUVBRWHZKakllNW93Tm5mL01HVkdvMVZuL3JteWkrejN0RFRIYTdjZTZOMytMNndVT29lZWVQZU9oL0RFNXZiZXZweGNsWHFpRzczWmozNUJPb2ZHNExWQm9Ock4zZE9QdXIzNkR4OU9rUnR4WE9QazYwWFJSWmhzZmh3SUpubmtiRkU1dWhOUnJoc3RsdzlsZS9RZDJ4WXpqeDgxZncxRC8rYU1TL3lYaTQ3RTRBTUUxb0pYR0VDWllJVWlVWm9NM0w5aFdKRERwN2dnQWdEb2FuZS9yTjZObHpHSjcrNGNlNW9OVkFXNWdQYldFdXRIazVVR2VrQVlJQTA0blRrYnNvalhDN0NLSUtpdXk5TUZGY2lUdFVaTEs1L0dacGdDQUU3Y0VWZDhkTm5NYVVpQ0xhanY2ZjcwalU1NGlUODJwVVRLZDlqUkRGN1lhcnRRUE9wbFk0VzlxUXVuSDlpTk5uajBWWE5nUHV6bTVZemwvMnJ0UHBoRE9FT214eGEram5NcExEWWtQWmxpRDRsbFBrOFIvdy91OFJFbmpvMWtoZWVlV1ZqMk1kQTBYTzl1M2IrMXgyUjNyWWhXNEZJUWJmRWNFMzZMTFpvTkpvb0JwaktIb3dOdzkvQktmWmdwSlZLN0gwUC80SDMvTWFuUTczL2VWV1dMdTYwWHpoQXVxT0hzWGN4eDhMZUsvYjRjQnZ2L2Ixc0xaYjk4bFJ5RzQzNWovOWxDKzVBZ0NpV28xRnp6K1A2d2NQb2FlK1B1QTlOdzRmaHN0bVE4bXFsVmp5WnkvNm5qZGtaT0NCNzN3YngvNzVYOUYwYm5nUG9uRDJjU0x0TW1EWjE3NktPWnMyRHI1WHI4Zks3Uy9CMU5hS2p1czNjT3VUVHpEdnlmQ0hrUUdBMHp1YUlQb1p3QWhoZ2lYQ1ZDbkp3TDBFeTJnelB3d1F0VnJmTXZxSzhxRFRYMGFDNG5RTnU1QVNWQ3BJcFNYUXo1N2xyYVFmNWJ0d2tXNFhVZExDYysvT3IvOXdoZWxNdHRqZ2FCcnMxcW5PU0J1emQwRThIamZ4R0ZNaWluUTcrbisrNVZIR1ZJOGRvREptRFlaNE9LOUd5M1RhMTBneEhmc2N0dXQxdnNlZXZ2NXhKMWdBUURlM3pKZGdBUUJQZHkrUW9BbVdvYlBraVZMNFJUWW5ZMXVpVmpONHpyQmFoNzBlek1ETVk4RFl0Y1dJNGxDdncycEhVa1o0azYxNE5FbFFPMEt2elRVWlBOcm8xQzF0dm5BUkFBSVNBZjdtYm40TXpSY3VvUG5DeFdHSkJFRVFrRklRL1B6YzF6UzhlTCtvVWlHcnZCd2xLd05yd3JudGR2UTJlbWNzOHd5WmhiT2xwZ1lBVURGQ1FrTVFCTnozbDE4Zk1jRVN6ajVPcEYwQTc1Q3MwZDQ3WjlNbWRGeS9nWmFhbW9rbldHd09BSmd5ZHplWllJa3d3Vy9tRldXTWFXNEI3OHdmQXo4YXhsT2NFUEFXSlJUVWFvZ1RyQ0ZpdVhnMTRFSktrNTJKMUUzcm9RcGhlRWlrUkxwZFJJTWVIb3YzUjlwSU0wSk1SOWFyMXdHL3UzemFvckdMV01YamNST1BNU1dpU0xlam1HVDBmYjQ5b1JTYzlPUHE2RUxQQjRlZ3ljMkdOamNidW9xeVlYVmM0dUc4R2kzVGFWOGpSWjJWQWZnbFdGenRuV0ZOMFR1ME1IU3dHeXp4YkdnaDJFZ2VJNkZzSytBNDd4ci94YUwvZVdib3RPbEVjYTZ1djZON1NXWlJlRVdtblliY3FDZFluTWJnNTArMVhnZVgxUWFQeXdWVmlGUEFEMlZxOGQ0VXpDd2R1YUJzeHN5WkFJRCtsdVpocjZtMFdqenhEejhJdW8yUmVya3MvUEtYc1BETFg0THM4YUQ1d2dXMFhMaUk5bXZYMEhlM0Njb292WEpOcmEyQUlDRDlYa3hENmROSEx2Z2Z6ajVPcEYyQXNYdjVaVmZNOVc2ak5iVGFQbVBwYis4Q2dMSEhvQ2NRSmxqaWlEb3ozVGVNeU5YWkJjWHBDcmttaU9YMFJkaHUzSVltSnd2U3JHSVlGODhQS3daSFhZUHYvNktrUmRvVEQwSFV4ZllIZDZUYlJaT1RDVmRIRndEdm5TMTNWOCs0WnpPWlNqejlKbGd2WEJsOFFoQmdtRDluelBmRTQzRVRqekVsb2tpM295WXpIZTVPYjJMVDFkMER4ZWtNK2E2eXM2RVppdE1GWjJNem5JM05rR1lWQTBNU0xQRndYbzJXNmJTdmthTEpEWnpGeGxIZkNPUFM4UmZ3RzFxY1ZRamxvaUZLWGZmZDNlTzdTVGkwSHBjNksvU1pPQ0t4TFhWR211ODQ5NWpNY1BmMlE1MFcybDF5MlI1WUcwcWRrVGF1K0loaVNSQ0UydDdXenVBTGpzS1dPUWVHbnVDeitrd21hK2JZdng4QndKQ2VnVDVyRTB5dHJVZ3JMZzY2Zk0wNzcwS2owMkhXK25XUWtyekpiSmZkRGxHdGhqaEtiMnZOdmQ4dGJwdDl4TmNub3VuY09aejkxVzlnN2hpYzlqMDVMdzhacGJOdzU4VEpZY3U3N1E2SUtoVkUxZmhxNllTemo1RnNGMTF5Y3RqdkhhcTNyUXNBb250d1JoRDd4OGVSZ0trSVpRWDIydzJqTCt4SGNicGd2OTBJS0FwY2JSMis2UWZENFgrbldwcFJGUEtGVkNSblpZbDB1Mmp5Y2dJZTI2N2VERGsyeGVPQjgyN3dDdW1KUW5HNzBmZlJpWURDZjFKSndjalQ5UHFKeCtNbUhtTktSSkZ1eDREZUFiSUMyL1hib3kvc1QxRUNDdTRLV2kzVTZjTzdUY2ZEZVRWYXB0TytSb29tSnhNcXYySjlydll1T1AzclVZVm9vUGJhZ05GNlNnaCtQN0RsRUl2SHloUDhNZXRzYWhuWDk1YmRyMGVQS0kzOE9Zdm10b1pPMjJ5N2VtTjg2L2U3cTZ6Tnp4bGphYUs0YzIwaUNSWlRYdkJaZWlhYktTLzRMSWdEU1pXMksxZURMdXUwV25IMWd6MDQvN3ZmQjN5VzFaSUUyZTJHWjVUenFQUGVqR0hxU2I3UmR1ZkVTUno5NTMrRnViTVRoY3VXWXMyM3Zva3YvMndubnZxbkgySE50NzQ1NG5zME9oMWt0eHN1Ky9qTzVlSHNZeVRiWlNCKzFTUU1HKzF0N1lTaUtLSE5JNTRBbUdDSkk5TE00b0FmVzVhek5TRVZYYldjdnh3dy9FaFhQalBzR0JURmIvWUlkV2laVmR1Vkd3RS9paVpicE50Rm1sa1VjSmZYZHUzbWlNVThSMkw2OVBNcFV4QlZjYnJRdSs5anVOb0dNL0NDV28zazFjRy9rT1B4dUluSG1CSlJwTnRSbWxrVVVOL0hjclltcEZwSTFpdlg0VEdaZlk5MXBTVWoxbUtKaC9OcXRFeW5mWTBrM1p4WkFZOU5uMzQrdmdMb3NoSlFmd1VBdEFVamQ1UDNUN3k0V29NbmNoeDNtbUMvV1I5NkxLUG8rL2hrU0lrYVcrMnRnTzg0WGZtc01aYU96cmFrbWNVQmRaOXNWMjdBWTdZRVhiOXN0OE55enUvdklvcmVkUkVsQ0ZtV3o3VGZ2aHYyKzAxNUsrRFdobGUvSlJ4dUtSM212R1ZCbDh0YjVPMGxlUE9qSTFDQ3pHSjNmZjhCZUZ3dTVDNVlBQ2w1Y0ZyMzVEeHY0clhqeHNnSjErN2IzcHMzU2JtVG0xUzkrUFk3Z0tMZ2diLzZGdFovOTY4eFk4MXE2RkxHN2xHWE5CQnI3Y2dkTmtZYldoVE9QazYwWFdTM0d3NnplY1RYZXVydkJHeGpJdHJyR2lHSzRwa0pyeWhPTU1FU1lmNDFXSUN4WjZrUkpTMTBjOHQ4anozOVp2VHUvM2pNOXpqcUd3Tit5SWtHUFhTengvOERhSUJLUHpoRlY5QlpqeFFGbGpNWDBYL3NWTmpiQzBXazIwVlFxNkd2S1BjOVZqd2U5QjQ4RmxBSWJ5akY0MEgvSjUvQmRtMXFEQmQwMURlaTY2MzM0V3dLSEVlWnZQWStxRktEZDcyT3grTW1IbU5LUkpGdVIwR2pnV0hoWE45ajJXWkh6NGNmalhsQjVtcnZoUG16c3dIUDZVY1p4aFlQNTlWb21VNzdHa21HUmZNRGt1N3U3bDcwN3Y4NHREb3Fzb3krVDA3NmhyMEJnRFkvZDlSQ3VWcS9IcFNlZnZPWWlVbG5TeHY2RGgwTFlROUNDTk5pUmM4SGh5QmJSazltdXRvNllUcnVOMTJvSUVBL2YzYk10eVhxSk9qOWttQ0syNDIrQTBmSC9Qc29MaGQ2OTM4UzhMMnVuMU1LVVJlNWdyMUVrMjMzN3QxWCt0dTcyeTI5NGMxbXE0aHFkTTU5YnBLakdsM0h2QmVnQ01GdnpNeFl1Uks2MUZUME56ZmovTy9mSEhXNXpwdTNjT1g5RHdBQTg1OStNdUMxM1BuZVlhM1g5eDhjOGIyMSt3OEFBUElXTEFncDlsQlp1cm9ncWxRb1diVnkyR3RkdDBZK24rZFhWbnBqMm5kZ3hOZXZmckJueE9mRDJjZUp0b3ZzOGVETXYvOXF6UGNPN0UrNExEMzk2Ty9vYWF1dXJnN2VoU2xCTU1FU1lVTXI0QWU3eTVKMDM2S0FMM3huVXl1NjM5MDdyTHV4NG5UQi9NVjU5QjQ0R3RCRkxubjE4b0E3bU9PbDlwdUsxOVhXQ2R1VjY4TVhraFU0R3B2Ui9jZDlNSisrT09KNm5DM3RzRjZ1SGZsTzI1Qzd6QU1YVW9yTEZkRGwzMStrMnlWcCthS0FIOER1em01MHYvMGhIUFdCZHdvVXR3ZjI2M1hvZXVzRDJLNkZQcFFvMm1TYkhhNk9yakgvMlcvZGdmblVPWFMrOFVmMDd2OEVIblBnYkF4Sjl5MkIzdTlpYlN6eGVOeEVKYVpwSUJydGFGeTJNS0JvcnJ1ckIxMXY3NEc5N2s3QTUxaVJaVmd2MTZMbi9VTUJ3OWgwczJkQmt6MTZYWWhZbjFlakthSDNOWXp2aGtnUUpTMlNWd2JlZFhVMnRhTHJyUTlncmJrMjhvVzhMTU5SZnhmZDcrNExUSklJQXBKV2ozNEhWeit2UE9CeC83RlR3L2RWVm1DOVZJdmVQUjlCY1krakowMFE3dTVlNytmc2VoM2dkOWZZK3ptN2pwNDlod0o2TmhrV3pBMjdac2xrYnl2cHZpVVFwY0ZhVGE2T0xuUy92UWYydW9aaFV6MTdQd1A3NEdvZDdKMHBTbG9rM2JjNHJIMEpLazZPWTVxU0ZFVlJqalJmQzcrbmJlZnNaK0hTWjAxaVNDTnpHWExRV2ZaMFNNdXF0RnFzK1BwZkFJS0FheC91eGNsZnZBSkw1K0JRS0xmZGp0cjlCM0RrSDM0RWo4dUZzZzBiZkltREFiTTNQZ0tWVm91bWMrZHcrdDkrNVJ1KzRyTGI4Y1V2WDBmTGhZdlFHUFFvZTNERDVPMGtBSDFhS21TUEo2QTNpdHR1eDdXOSszRDRCei8wUFNmN25idG5QL0l3TkRvZFdpOWR3aGUvZkIzdWU3RTZUQ2FjL2MwYnVQRG1XeU51SzV4OW5JeDJ1WFB5TTV6OHhTdHdtTHlKUFkvVGlUTy8raldhenAyRDFtaEU2WWIxNDIyMkFFM1g2cUFveWhIRVlCTHhTR0dSMndqenZ6Z0JBT2ZkbGpISEw0czZIVkkzcmtQdjNpTlFQTjRMQ0hkUEgzcmVQd2hWU2hKVXFTbFFIRTY0Tzd1SGRhUFRWNVJQdUd1M1lmNXNPT29iZlkvN2ozME84K21MM3BoVkt1KzJlL3FHellna2lHSkFQRDN2ZWJPYXh1V0xodS9qa0ZrQnV0L2RDMVZTRWx6dG5WQThuaEV2NmlQZExvSldnOVJIMXFMSDd3ZXN4MnhGNy82UElSb05VS2VsUUhHNzRlN3FDYml3aTFmMm0vVmhKd1FFalJvcEQ2NkdyblJHeU8rSngrTW1HakZOQjlGb1IwR2pRZHFqRzlEOS9pRW85OFlKeXhZYitnNGVnMG12Z3pvakhaQTljSFgxREp2R1ZaMldncFMxOTQyNUQ3RStyMFpUSXU5ck9OOE5rYUtmUHh1dWpxNkFSTHBzdGNGMDRqUk1KMDVEblpZQzBhQUhSQkdLd3dGM2Q1K3Z2ZjJsckxzZm1pRy9BL3hwY3JPaG16MEw5aHZlYnRxSzI0UCtqMC9DZk9xY044R2dLSEIzOTBac0ZpTFpaa2Zma1JQb1AzNGFtbnZGM2QzZFBjTnFLR215TTVHMGNrbmNiRXMwNkwzSCtiNlBmZTN1TVZ2UmQvQW9URG9kMUpscEFBUzRlL3NnV3dKdkhnZ3FGVkkzcnZQKy9TSWdubzVqbW5vVVJUbFFmNkgyeGRtcndrc1F5bW9KTFl1M29lU3pId1pmK0o3MCtvK1Ewdnc1QkRuMEJHL3prbTFRVktIUENGUjgzd3FzZk9rLzRmVHIvNGI2RXlkUmYrSWtEQmtaRU5WcVdMdTZJTi83bk05Y3N4b3Ivbkw0YkQ3R3JDeXMyckVOSjM5UmpSdUhEcUh1azA5Z3lNeUF0YXZiT3p1UlZvczFmL1V0NkZJbmQ0alVyQWNld09YMzNzZWh2Lzhoa3JLeklJZ2lMQjJka0QwZXBCWVd3dFRXQnJmVGlUOSs1Nit4NWVjL0JlQ2RKV2pWanUwNC9yT2Y0K1pIUjFCLy9BVDA2V2t3ZDNqUEVTcU5adGpVenVIdTQwVGJSUkJGYUhRNjFKODRpWVpUbjhPWW5RVmJUeS9jRGdkVUdnMVdmMnRIMENGUndkeTVlQjJDSUl6Y25TZEJNY0VTWWRyY2JLaU1CdDgwd0phemw2Q2JQWFBNUXBIYXdqeWtiWDRJZlllT0JmeW84dlNiNGVrZmVSeWN2cUlNS2V1SGQwOGJkN3pGQmREUExRdTR5eUxiN0hDTzBsMWZVS3RoWEY0SlZaSVJmWWMvRFdrYjBveENtRThOenUvdU1WbmdNUVVmUHgzcGR0SGs1U0Q5NlUzZXJ1QitOU0JraXhYT0lUL1FmTy9KellhZzFVeUpvcENDV2dYOS9Ea3dMbDB3N2xsaTR2RzRpVVpNMDBHMDJsR2RsWUdNWng5Rjc0RlA0T2tiN1A0czIreHdObzFjSkZPZG5vYTB6UStGTk90UUxNK3IwWmFvK3hydWQwT2twR3hZQlZWS0VzeGZYQmpXSzhMZDJ3K01NYTI0S0dtUnZQYitrQkpXS2V0WFFiYmFBb1pvZW8vNzRWTmZpZ1k5MUtuSllSWGVIU0ROTElKc3RjSGxuUllUQUtBNG5YQzJ0STI0dkxZd0gybVByUStvbFJRUDI5SVc1U1B0aVlmUmQvalR3TzlzKzhodEJ3QXFvd0dwbTlZTm15MXFNc1hiY1V4VGk4dmxlcWVoNXZyUG5UYTdwQTF6eXZUZWtnM1FkMTlIOXZXM1ExcGU5TmdoanFPNGRzZmNyNkN2YU4yNDR5cGR2dzQ1OHlwd2ZmOEJ0TlRVd056dTdYV21TMHRGVm5rNXlqWnNRRjdsNkxPNmxkeC9QMUx5ODNIbC9RL1FkdVVxTEIyZGtGS1NrYmR3SVJZODg4eWsxQW9acW5MTGx5RnFOS2cvZmdLV3prNklhalV5eTBveGMrMWFsSzViaTh2dnZZK3JIK3dabGpBcFdyRWNqMzMvNzNEcFQrK2gvZW8xV0RxN2tKeWJpNElsaXpGbjAwYTg5OTMvWjlMMmNTTHRvdEpvc1BrSGY0OHJIM3lBNXZNWFlPbm9oTlpvUk9HeXBWanc3RE5JTFN5Y1VQczVySFkwWEt5MUs0cnl6b1JXRkdlWVlJazBVWUJ4V2FXdkpvRnN0OE5qc2dTOWdOVVc1aUh6eGFkaE9WTURXKzJ0VWNmUXE3TXlrTFM4Y2xJTHRhVnNXQVYxUmhvczV5K1BXZ2RCMUVuUXpTbUZjZEY4aUVidlhTRFo0WUR0VWkzYy9TWkFWaUJvMU1QdTVBRGVpNkxrTlN0Zyt1d01JQWYrYVBYdjhqdVNTTGVMSmljVFdTOCtBOHZaR3RpdTNSeDVKaFJSZ0ZSVUFQMjgyWkJtRnNGMDRuVENKVmdFalFhaVRvS28xMEdkbFFHcEtCL2F3cnlRcDNRZFNUd2VONUdPYWJxSVZqdXFNOUtRK2Z4VHNOWmNoZlZTN2FqRmJrVzlEb2FGYzcyMU1rSXN2QXZFOXJ3YWJZbTRyeFA1Ym9nVTQ5S0YwSlhPZ1BYU05kaHYzUWxhckZVMEdxQ2ZXd2JEd3JraG56TUV0UXJwVHo0Q2E4MDFXQzVjR2ZHNDk5WUtLNE54eFdKWXpseWNVSUpGbFp5RXRFMGJZTHQyRTlhYXE5NWswVWpMcFNiRHVLd1Mram1sY2JzdGJVRXVzbDU4R3Baemw3M2YyYVAwOUJGMUV2VHpac080Wk1HRXZ1ZENFWS9ITVUwZHI3LytldS8yN2R2ZnUzWDY4Z3Z6MW9VL0sxRHI0bTlBTWpjanBYbjROTUlUMFZlMEZxMkxodmN3Q1ZWU2RqYVdmZlhQdzM1L1duRXgxdnpWdDBKZS9qLzg2dDhtdEt5Z1VtSGhsNTdGd2k4OU8rSjdLcmQ4R1pWYnZqemlhMmtsSlZqNzhyZkhIZGQ0OXpIYzl3d3daR1o0aDNDRi8yY2RWZDNwUzVBOThudTdkdTJhR2pPRzNETjh5b1VFc1gzN2R0KzNWdTZPcjhZeWxJaFQzQjY0MnRxOTNmQ2RMa0FVb1VveWVxZVRURWtPdm9Kd3lRcGNIWjF3OS9SNWY3VElNa1NkQkhWbU9qVFpXWUE0c2NQSFk3YkNlYmZaKzJOU3BZSTZOUm5hb3Z5UTc1SkZ2RjFrQmM2MkRuajYraUhiN0JBMEdxalRVcnk5VmpUTVRZNHFIbytiQ01jMGJVU3pIUlVGcm80dXVMdDZJTnNjZ09CTnJLZ3owcnhETGthWU1XaGNxNC9WZVRVR0VtMWZKL3JkRU5IWStrMXdkL1pBdGp1ODB5b3JDZ1N0RnFKZUIwMVdSdEFwN1lNYStJeDFlWWZPQ0JvMTFHbXAwT1JsVDJqLzI2cC83ZnUvb2JJQ3lXc0dwMDcxOUpuZzZ1aUNiTFZCa1dXb0RIcW9zekxDcnJjU3pXMEZHR2k3N2o1ZklrelVTZDV6Ums1bXdNeEQwUkN0NDlpL3ZYZnQyc1V2czJsZ3g0NGRUMlNWNU8vNTh0OXVuOUI2Qk5tTnZJdXZJZnY2NUhRZTZKajdBbG9YYlEycHNDM0Z2OTkrN2V0UVN4SmVlSFZYeExieDdnOTJvYk9oNWNucTZ1b1BJN2FSR0lqOXJ4VUtTbENyb0MzTWg3WXdQN29iRmdWb2NyTWoxcFZXbFdRSW1MMW52Q0xlTHFJQWJYNE9rRCs1VTdwTmVmRjQzRVE0cG1ram11MG9DTkRrWkVHVEU1bGlmREU3cjhaQW91M3JSTDhiSWttVmtoelpwRlFNemxXcTFHU29VcU9UYUl2b3R1THNQQi9QeHpFbHR2ejgvSDNOZDVvdk4xNit1YUI0UWZqSG1DS3EwYkprTzJ3WmM1Ri9maGMwOXE3Z2J4cUJTNStGbHNYYjBWc3lzV0tuTkwwMFhyNkpqanZObHdvS0N2YkZPcGJKeGxtRWlJaUlpSWlJRWtCVlZaV3NLTW9QejMxNGRGTFcxMXV5QWJWUHZJYld5bS9Bb3cyOVlLbEhtNExXeW0rZzlvblhtRnloY1R1NzV4TUErR0ZWVlpVY2JObEV3eDRzUkVSRVJFUkVDYUt3c1BEM3pUY2JxaG92M1NndlhqaDd3dXVUMVJMYTUzMEZIWE8zSUxubEN5UzNuWUcrNndhMGxsYW8zTjRpelI2MUVVNWpIbXlaczJIS1hRNVQvbjFRUkY1SzB2ZzFYcnFCdGx1Tk53b0tDdDZNZFN5UndFOEZFUkVSRVJGUmdxaXFxbkp2MjdidE95ZCt2L2ZENXl0S29ScEh3ZmV4S0tJYS9ZV3IwVis0ZWxMV1I0bHJQQVdBeDhQajl1RDQ3L1pDRUlUdlZGVlZoVDczZHdMaEVDRWlJaUlpSXFJRXNudjM3cjE5N2Qxdm45OTNMTmFoRUlYcy9MNWo2R3Z2K2tOMWRmV1VxNzB5Z0FrV0lpSWlJaUtpQkNQTDhsK2YzM3VzcjdPaEpkYWhFQVhWMmRDQzgzdVA5U21LOHQxWXh4SkpUTEFRRVJFUkVSRWxtRmRmZmZXdTdKRy9jV2pYVzNEZW01NmNLQjQ1YlhZYzJ2VVczQzczWDc3NjZxdDNZeDFQSkRIQlFrUkVSRVJFbElDcXE2dmY2ZS9vL3Vrbi8vNWVyRU1oR3RVbi8vNGUrdHE3ZHU3ZXZmdmRXTWNTYVN4eVMwUkVSRFNGNWU3NDZwVGNGaEY1U1pMMHZmcHpWeGQvOW9jRDYxWTkvMmlzd3lFS2NQS3QvYWcvZC9XWVRxZjdiN0dPSlJyWWc0V0lpSWlJaUNoQjdkeTUwK0Z3T0o2NWVQQkV6WVVEeDJNZERwSFBoUVBIVVhQb1pJM0Q0WGhtNTg2ZGpsakhFdzFNc0JBUkVSRVJFU1d3MTE5L3ZkZnRkai8rK1R1SDZwbGtvWGh3NGNCeGZQN09vWHEzMi8zNDY2Ky8zaHZyZUtLRkNSWWlJaUlpSXFJRTk5cHJyelVMZ3JEMjFOc0hMNTE4YTMrc3c2RnA3T1JiKzNIcTdZTTFMcGZyZ2RkZWU2MDUxdkZFRXhNc1JFUkVSRVJFVThBcnI3elM1SFE2MTEwNi9ObXhnOVZ2d21XZkZxTXlLRTQ0YlhZY3JINFRsdzUvZHN6cGRLNmZic2tWZ0FrV0lpSWlJaUtpS2VQMTExL3YxV3ExbStyT1hONzV6dDlYbzdPaEpkWWgwVFRRMmRDQ2QvNStGK3JPWE42cDFXbzNUYWRoUWY0NGl4QVJFUkVSRWRFVWNxK2c2SGQyN05qeDhaOSs5T3ByU3phdlMxM3krRHFvMUtwWWgwWlRqTWZ0d2ZsOXgzQis3N0UrMlNOL1kvZnUzZS9FT3FaWVlnOFdJaUlpSWlLaUthaTZ1dm9kbDlPMThQUjdSLzd3aCsvL0RJMlhic1E2SkpwQ0dpL2R3RnRWUDhQcDk0Nzh3ZVYwTGF5dXJwN1d5UldBUFZpSWlJaUlpSWltckZkZmZmVXVnQmUyYmR1MmVlL08zL3hyWG5uSjdLVlByRWZ4Z3ZKWWgwWUpxdkhTRFp6OThDamFialhlRUFUaE83dDM3OTRYNjVqaUJSTXNSRVJFUkVSRVU5enUzYnYzVmxWVkhXeSsyZkNWdlQvNTlkOW16eWhZVUxGMkdVcFhMSVJrME1VNlBJcHpEcXNkZGFjdjRkcW5aOUZ4cC9reWdCOFVGQlM4V1ZWVjVZNTFiUEdFQ1JZaUlpSWlJcUpwNE43RjhCdFZWVlcvYTJsb2VmelROL1o4L2NTYis1NHRxWndqelZnMEI0VVZwVENtcDhRNlRJb1RscDUrTkYycnc1MkwxOUZRYzkwaHV6MS9BdkJ2QlFVRis2cXFxdVJZeHhlUG1HQWhJaUlpSWlLYVJ1NWRISDhJNE1QdDI3ZW4xcCs3dXVYMjJTdVBDb0x3Y0VwMmVrNU9hVEhTOHJLUWxwdUpsSnhNYVBVU3REb0pHcDBXb29xRmNxY0syZU9CeSs2RTArNkEwK1pBZjNzWGV0dTYwTnZhaWZhNlJ2UjM5TFFyaXZLUklBZ0hGRVY1WjlldVhYMnhqam5lTWNGQ1JFUkVSRVEwVGQyN2FQN2x2WC9DamgwNzV2VzJkUzBYQktFQ3dGd0FaUUJTQWFRQVNBYWdqVm13Tk5tY0FFd0ErZ0gwQWJnRm9GWlJsR3VpS0o2cHJxNitDa0NKWllDSmhna1dJaUlpSWlJaUFnQ2x1cnI2Q29BcnNRNkVLQkVsOGpUTmxvSC95RlpiTE9NZ0lpSWlJb29xajhYcS85QWNxemlJaUdoUUlpZFliZzM4eDluY0ZzczRpSWlJaUlpaXl0WFM3di93MW1qTEVSRlI5Q1J5Z3VWUEEvOHhuem9MMmVHSVpTeEVSRVJFUkZFaE94d3duenJyLzlSN3NZcUZpSWdHSld5Q1JaS2tId05vQUFDUDJZcnVQK3lCL1diOTBPNlNSRVJFUkVSVGdzZGloZjFtUGJyL3NBY2VzKzgzN3gyMzIvMVBzWXlMaUlpOGhGZ0hNQkhidG0zYktBakN3VmpIUVVSRVJFUVVDNElnYkt5dXJqNGM2emlJaUNpQmU3QUF3TzdkdXc4cGlySUo5M3F5RUJFUkVSRk5FdzFNcmhBUnhSZFZyQU9ZcUxObno5YXRXYlBtTlkvSDR3YVFCaUFKbkp1ZGlJaUlpS1llTTRDckFIWkxrdlMxbi8vODU5ZGlIUkF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IZDgvOERGT0cwam40S0g0d0FBQUFBU1VWT1JLNUNZSUk9IiwKICAgIlR5cGUiIDogIm1pbmQiCn0K"/>
    </extobj>
  </extobjs>
</s:customData>
</file>

<file path=customXml/itemProps1.xml><?xml version="1.0" encoding="utf-8"?>
<ds:datastoreItem xmlns:ds="http://schemas.openxmlformats.org/officeDocument/2006/customXml" ds:itemID="{149648F8-9F24-4E13-B28A-E6B84200604D}">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148</TotalTime>
  <Words>2974</Words>
  <Application>Microsoft Office PowerPoint</Application>
  <PresentationFormat>宽屏</PresentationFormat>
  <Paragraphs>189</Paragraphs>
  <Slides>29</Slides>
  <Notes>29</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宋体</vt:lpstr>
      <vt:lpstr>微软雅黑</vt:lpstr>
      <vt:lpstr>微软雅黑 Light</vt:lpstr>
      <vt:lpstr>Arial</vt:lpstr>
      <vt:lpstr>Arial Black</vt:lpstr>
      <vt:lpstr>Calibri</vt:lpstr>
      <vt:lpstr>Segoe UI</vt:lpstr>
      <vt:lpstr>Wingdings</vt:lpstr>
      <vt:lpstr>Office 主题</vt:lpstr>
      <vt:lpstr>PowerPoint 演示文稿</vt:lpstr>
      <vt:lpstr>PowerPoint 演示文稿</vt:lpstr>
      <vt:lpstr>PowerPoint 演示文稿</vt:lpstr>
      <vt:lpstr>背景</vt:lpstr>
      <vt:lpstr>Categorization of Big Data Systems</vt:lpstr>
      <vt:lpstr>PowerPoint 演示文稿</vt:lpstr>
      <vt:lpstr>MapReduce的基本框架和执行过程</vt:lpstr>
      <vt:lpstr>1 Comparison of Parallel DBMSs and MapReduce</vt:lpstr>
      <vt:lpstr>PowerPoint 演示文稿</vt:lpstr>
      <vt:lpstr>A.Support for Different Dataflow</vt:lpstr>
      <vt:lpstr>A.Support for Different Dataflow</vt:lpstr>
      <vt:lpstr>B. Optimizations for Data Access</vt:lpstr>
      <vt:lpstr>C. Auto Parameter Tuning</vt:lpstr>
      <vt:lpstr>D. Communication Optimization</vt:lpstr>
      <vt:lpstr>E. Energy Efficiency Optimization</vt:lpstr>
      <vt:lpstr>PowerPoint 演示文稿</vt:lpstr>
      <vt:lpstr>A. General-Purpose Systems With User-Defined Methods</vt:lpstr>
      <vt:lpstr>B. SQL-Like Processing Systems</vt:lpstr>
      <vt:lpstr>PowerPoint 演示文稿</vt:lpstr>
      <vt:lpstr>A. Stream Processing Systems</vt:lpstr>
      <vt:lpstr>B. Graph Processing Systems</vt:lpstr>
      <vt:lpstr>C. Machine Learning Processing Systems</vt:lpstr>
      <vt:lpstr>PowerPoint 演示文稿</vt:lpstr>
      <vt:lpstr>BIG DATA BENCHMARK</vt:lpstr>
      <vt:lpstr>PowerPoint 演示文稿</vt:lpstr>
      <vt:lpstr>OPEN RESEARCH ISSUES</vt:lpstr>
      <vt:lpstr>PowerPoint 演示文稿</vt:lpstr>
      <vt:lpstr>C. Machine Learning Processing Systems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牛魔王大人</cp:lastModifiedBy>
  <cp:revision>100</cp:revision>
  <dcterms:created xsi:type="dcterms:W3CDTF">2015-05-05T08:02:00Z</dcterms:created>
  <dcterms:modified xsi:type="dcterms:W3CDTF">2019-06-03T14:42:01Z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